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85" r:id="rId2"/>
    <p:sldId id="287" r:id="rId3"/>
    <p:sldId id="320" r:id="rId4"/>
    <p:sldId id="309" r:id="rId5"/>
    <p:sldId id="310" r:id="rId6"/>
    <p:sldId id="311" r:id="rId7"/>
    <p:sldId id="312" r:id="rId8"/>
    <p:sldId id="313" r:id="rId9"/>
    <p:sldId id="314" r:id="rId10"/>
    <p:sldId id="288" r:id="rId11"/>
    <p:sldId id="289" r:id="rId12"/>
    <p:sldId id="321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277" r:id="rId24"/>
    <p:sldId id="278" r:id="rId25"/>
    <p:sldId id="279" r:id="rId26"/>
    <p:sldId id="281" r:id="rId27"/>
    <p:sldId id="315" r:id="rId28"/>
    <p:sldId id="319" r:id="rId29"/>
  </p:sldIdLst>
  <p:sldSz cx="9144000" cy="6858000" type="screen4x3"/>
  <p:notesSz cx="9932988" cy="6800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ашкевич" initials="Л" lastIdx="5" clrIdx="0">
    <p:extLst>
      <p:ext uri="{19B8F6BF-5375-455C-9EA6-DF929625EA0E}">
        <p15:presenceInfo xmlns:p15="http://schemas.microsoft.com/office/powerpoint/2012/main" userId="Лашкеви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65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636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info\&#1050;&#1072;&#1092;&#1077;&#1076;&#1088;&#1072;\&#1056;&#1072;&#1079;&#1088;&#1072;&#1073;&#1086;&#1090;&#1082;&#1072;%20&#1087;&#1088;&#1086;&#1094;&#1077;&#1089;&#1089;&#1086;&#1088;&#1072;\&#1041;&#1077;&#1085;&#1095;&#1084;&#1072;&#1088;&#1082;&#1080;\&#1060;&#1080;&#1083;&#1100;&#1090;&#1088;%20&#1050;&#1091;&#1083;&#1100;&#1084;&#1072;&#1085;&#1072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info\&#1050;&#1072;&#1092;&#1077;&#1076;&#1088;&#1072;\&#1056;&#1072;&#1079;&#1088;&#1072;&#1073;&#1086;&#1090;&#1082;&#1072;%20&#1087;&#1088;&#1086;&#1094;&#1077;&#1089;&#1089;&#1086;&#1088;&#1072;\&#1041;&#1077;&#1085;&#1095;&#1084;&#1072;&#1088;&#1082;&#1080;\&#1060;&#1080;&#1083;&#1100;&#1090;&#1088;%20&#1050;&#1091;&#1083;&#1100;&#1084;&#1072;&#1085;&#1072;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info\&#1050;&#1072;&#1092;&#1077;&#1076;&#1088;&#1072;\&#1056;&#1072;&#1079;&#1088;&#1072;&#1073;&#1086;&#1090;&#1082;&#1072;%20&#1087;&#1088;&#1086;&#1094;&#1077;&#1089;&#1089;&#1086;&#1088;&#1072;\&#1041;&#1077;&#1085;&#1095;&#1084;&#1072;&#1088;&#1082;&#1080;\&#1060;&#1080;&#1083;&#1100;&#1090;&#1088;%20&#1050;&#1091;&#1083;&#1100;&#1084;&#1072;&#1085;&#1072;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info\&#1050;&#1072;&#1092;&#1077;&#1076;&#1088;&#1072;\&#1056;&#1072;&#1079;&#1088;&#1072;&#1073;&#1086;&#1090;&#1082;&#1072;%20&#1087;&#1088;&#1086;&#1094;&#1077;&#1089;&#1089;&#1086;&#1088;&#1072;\&#1041;&#1077;&#1085;&#1095;&#1084;&#1072;&#1088;&#1082;&#1080;\&#1060;&#1080;&#1083;&#1100;&#1090;&#1088;%20&#1050;&#1091;&#1083;&#1100;&#1084;&#1072;&#1085;&#1072;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info\&#1050;&#1072;&#1092;&#1077;&#1076;&#1088;&#1072;\&#1056;&#1072;&#1079;&#1088;&#1072;&#1073;&#1086;&#1090;&#1082;&#1072;%20&#1087;&#1088;&#1086;&#1094;&#1077;&#1089;&#1089;&#1086;&#1088;&#1072;\&#1041;&#1077;&#1085;&#1095;&#1084;&#1072;&#1088;&#1082;&#1080;\&#1060;&#1080;&#1083;&#1100;&#1090;&#1088;%20&#1050;&#1091;&#1083;&#1100;&#1084;&#1072;&#1085;&#1072;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bg1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Лист2!$A$114:$C$121</c:f>
              <c:multiLvlStrCache>
                <c:ptCount val="8"/>
                <c:lvl>
                  <c:pt idx="0">
                    <c:v>Flash</c:v>
                  </c:pt>
                  <c:pt idx="1">
                    <c:v>Flash</c:v>
                  </c:pt>
                  <c:pt idx="2">
                    <c:v>RAM</c:v>
                  </c:pt>
                  <c:pt idx="3">
                    <c:v>RAM</c:v>
                  </c:pt>
                  <c:pt idx="4">
                    <c:v>Flash</c:v>
                  </c:pt>
                  <c:pt idx="5">
                    <c:v>Flash</c:v>
                  </c:pt>
                  <c:pt idx="6">
                    <c:v>Flash</c:v>
                  </c:pt>
                  <c:pt idx="7">
                    <c:v>RAM</c:v>
                  </c:pt>
                </c:lvl>
                <c:lvl>
                  <c:pt idx="0">
                    <c:v>IQ 8.24</c:v>
                  </c:pt>
                  <c:pt idx="1">
                    <c:v>IQ 8.24</c:v>
                  </c:pt>
                  <c:pt idx="2">
                    <c:v>IQ 8.24</c:v>
                  </c:pt>
                  <c:pt idx="3">
                    <c:v>IQ 8.24</c:v>
                  </c:pt>
                  <c:pt idx="4">
                    <c:v>float</c:v>
                  </c:pt>
                  <c:pt idx="5">
                    <c:v>float</c:v>
                  </c:pt>
                  <c:pt idx="6">
                    <c:v>IQ 8.24</c:v>
                  </c:pt>
                  <c:pt idx="7">
                    <c:v>IQ 8.24</c:v>
                  </c:pt>
                </c:lvl>
                <c:lvl>
                  <c:pt idx="0">
                    <c:v>GCC/ARM</c:v>
                  </c:pt>
                  <c:pt idx="1">
                    <c:v>IAR/ARM</c:v>
                  </c:pt>
                  <c:pt idx="2">
                    <c:v>GCC/ARM</c:v>
                  </c:pt>
                  <c:pt idx="3">
                    <c:v>IAR/ARM</c:v>
                  </c:pt>
                  <c:pt idx="4">
                    <c:v>GCC/ARM</c:v>
                  </c:pt>
                  <c:pt idx="5">
                    <c:v>IAR/ARM</c:v>
                  </c:pt>
                  <c:pt idx="6">
                    <c:v>Texas/С28</c:v>
                  </c:pt>
                  <c:pt idx="7">
                    <c:v>Texas/С28</c:v>
                  </c:pt>
                </c:lvl>
              </c:multiLvlStrCache>
            </c:multiLvlStrRef>
          </c:cat>
          <c:val>
            <c:numRef>
              <c:f>Лист2!$D$114:$D$121</c:f>
              <c:numCache>
                <c:formatCode>General</c:formatCode>
                <c:ptCount val="8"/>
                <c:pt idx="0">
                  <c:v>1257</c:v>
                </c:pt>
                <c:pt idx="1">
                  <c:v>1232</c:v>
                </c:pt>
                <c:pt idx="2">
                  <c:v>1680</c:v>
                </c:pt>
                <c:pt idx="3">
                  <c:v>1514</c:v>
                </c:pt>
                <c:pt idx="4">
                  <c:v>1726</c:v>
                </c:pt>
                <c:pt idx="5">
                  <c:v>1537</c:v>
                </c:pt>
                <c:pt idx="6">
                  <c:v>1082</c:v>
                </c:pt>
                <c:pt idx="7">
                  <c:v>1061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5B-4CC8-AB6A-E064F47085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1826912"/>
        <c:axId val="62441456"/>
      </c:barChart>
      <c:catAx>
        <c:axId val="6182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2441456"/>
        <c:crosses val="autoZero"/>
        <c:auto val="1"/>
        <c:lblAlgn val="ctr"/>
        <c:lblOffset val="100"/>
        <c:noMultiLvlLbl val="0"/>
      </c:catAx>
      <c:valAx>
        <c:axId val="62441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in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826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1">
          <a:solidFill>
            <a:schemeClr val="bg1">
              <a:lumMod val="10000"/>
            </a:schemeClr>
          </a:solidFill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cap="none" spc="20" baseline="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Какой компилятор лучше?</a:t>
            </a:r>
          </a:p>
        </c:rich>
      </c:tx>
      <c:layout>
        <c:manualLayout>
          <c:xMode val="edge"/>
          <c:yMode val="edge"/>
          <c:x val="0.17048824058621456"/>
          <c:y val="1.96078431372549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cap="none" spc="20" baseline="0">
              <a:solidFill>
                <a:schemeClr val="bg1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4512778008012156"/>
          <c:y val="0.18501960784313726"/>
          <c:w val="0.80662660588479074"/>
          <c:h val="0.59009881117801444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Лист2!$A$114:$C$115</c:f>
              <c:multiLvlStrCache>
                <c:ptCount val="2"/>
                <c:lvl>
                  <c:pt idx="0">
                    <c:v>Flash</c:v>
                  </c:pt>
                  <c:pt idx="1">
                    <c:v>Flash</c:v>
                  </c:pt>
                </c:lvl>
                <c:lvl>
                  <c:pt idx="0">
                    <c:v>IQ 8.24</c:v>
                  </c:pt>
                  <c:pt idx="1">
                    <c:v>IQ 8.24</c:v>
                  </c:pt>
                </c:lvl>
                <c:lvl>
                  <c:pt idx="0">
                    <c:v>GCC/ARM</c:v>
                  </c:pt>
                  <c:pt idx="1">
                    <c:v>IAR/ARM</c:v>
                  </c:pt>
                </c:lvl>
              </c:multiLvlStrCache>
            </c:multiLvlStrRef>
          </c:cat>
          <c:val>
            <c:numRef>
              <c:f>Лист2!$D$114:$D$115</c:f>
              <c:numCache>
                <c:formatCode>General</c:formatCode>
                <c:ptCount val="2"/>
                <c:pt idx="0">
                  <c:v>1257</c:v>
                </c:pt>
                <c:pt idx="1">
                  <c:v>1232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AE-4F0A-9CD6-EB39AC7DFBE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1850528"/>
        <c:axId val="61954584"/>
      </c:barChart>
      <c:catAx>
        <c:axId val="61850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954584"/>
        <c:crosses val="autoZero"/>
        <c:auto val="1"/>
        <c:lblAlgn val="ctr"/>
        <c:lblOffset val="100"/>
        <c:noMultiLvlLbl val="0"/>
      </c:catAx>
      <c:valAx>
        <c:axId val="6195458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850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bg1">
              <a:lumMod val="10000"/>
            </a:schemeClr>
          </a:solidFill>
        </a:defRPr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cap="none" spc="20" baseline="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Выполнение линейного кода из </a:t>
            </a:r>
            <a:r>
              <a:rPr lang="en-US"/>
              <a:t>flash - </a:t>
            </a:r>
            <a:r>
              <a:rPr lang="ru-RU"/>
              <a:t>быстрее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cap="none" spc="20" baseline="0">
              <a:solidFill>
                <a:schemeClr val="bg1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Лист2!$A$125:$C$126</c:f>
              <c:multiLvlStrCache>
                <c:ptCount val="2"/>
                <c:lvl>
                  <c:pt idx="0">
                    <c:v>Flash</c:v>
                  </c:pt>
                  <c:pt idx="1">
                    <c:v>RAM</c:v>
                  </c:pt>
                </c:lvl>
                <c:lvl>
                  <c:pt idx="0">
                    <c:v>IQ 8.24</c:v>
                  </c:pt>
                  <c:pt idx="1">
                    <c:v>IQ 8.24</c:v>
                  </c:pt>
                </c:lvl>
                <c:lvl>
                  <c:pt idx="0">
                    <c:v>GCC/ARM</c:v>
                  </c:pt>
                  <c:pt idx="1">
                    <c:v>GCC/ARM</c:v>
                  </c:pt>
                </c:lvl>
              </c:multiLvlStrCache>
            </c:multiLvlStrRef>
          </c:cat>
          <c:val>
            <c:numRef>
              <c:f>Лист2!$D$125:$D$126</c:f>
              <c:numCache>
                <c:formatCode>General</c:formatCode>
                <c:ptCount val="2"/>
                <c:pt idx="0">
                  <c:v>1257</c:v>
                </c:pt>
                <c:pt idx="1">
                  <c:v>1680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B8-4F06-AB78-7B9D5ADF4A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62776192"/>
        <c:axId val="62782208"/>
      </c:barChart>
      <c:catAx>
        <c:axId val="62776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2782208"/>
        <c:crosses val="autoZero"/>
        <c:auto val="1"/>
        <c:lblAlgn val="ctr"/>
        <c:lblOffset val="100"/>
        <c:noMultiLvlLbl val="0"/>
      </c:catAx>
      <c:valAx>
        <c:axId val="62782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2776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bg1">
              <a:lumMod val="10000"/>
            </a:schemeClr>
          </a:solidFill>
        </a:defRPr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cap="none" spc="20" baseline="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K1921BK01T</a:t>
            </a:r>
          </a:p>
          <a:p>
            <a:pPr>
              <a:defRPr/>
            </a:pPr>
            <a:r>
              <a:rPr lang="ru-RU" dirty="0"/>
              <a:t>против </a:t>
            </a:r>
            <a:r>
              <a:rPr lang="en-US" dirty="0"/>
              <a:t>TMS320F2810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cap="none" spc="20" baseline="0">
              <a:solidFill>
                <a:schemeClr val="bg1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Лист2!$A$129:$C$130</c:f>
              <c:multiLvlStrCache>
                <c:ptCount val="2"/>
                <c:lvl>
                  <c:pt idx="0">
                    <c:v>Flash</c:v>
                  </c:pt>
                  <c:pt idx="1">
                    <c:v>RAM</c:v>
                  </c:pt>
                </c:lvl>
                <c:lvl>
                  <c:pt idx="0">
                    <c:v>IQ 8.24</c:v>
                  </c:pt>
                  <c:pt idx="1">
                    <c:v>IQ 8.24</c:v>
                  </c:pt>
                </c:lvl>
                <c:lvl>
                  <c:pt idx="0">
                    <c:v>IAR/ARM</c:v>
                  </c:pt>
                  <c:pt idx="1">
                    <c:v>Texas/С28</c:v>
                  </c:pt>
                </c:lvl>
              </c:multiLvlStrCache>
            </c:multiLvlStrRef>
          </c:cat>
          <c:val>
            <c:numRef>
              <c:f>Лист2!$D$129:$D$130</c:f>
              <c:numCache>
                <c:formatCode>General</c:formatCode>
                <c:ptCount val="2"/>
                <c:pt idx="0">
                  <c:v>1232</c:v>
                </c:pt>
                <c:pt idx="1">
                  <c:v>1061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5B-4018-99C6-F2C7318101A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2896864"/>
        <c:axId val="62897256"/>
      </c:barChart>
      <c:catAx>
        <c:axId val="62896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2897256"/>
        <c:crosses val="autoZero"/>
        <c:auto val="1"/>
        <c:lblAlgn val="ctr"/>
        <c:lblOffset val="100"/>
        <c:noMultiLvlLbl val="0"/>
      </c:catAx>
      <c:valAx>
        <c:axId val="6289725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2896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bg1">
              <a:lumMod val="10000"/>
            </a:schemeClr>
          </a:solidFill>
        </a:defRPr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cap="none" spc="20" baseline="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Фиксированная точка </a:t>
            </a:r>
            <a:r>
              <a:rPr lang="en-US" dirty="0"/>
              <a:t>8.24 </a:t>
            </a:r>
            <a:r>
              <a:rPr lang="ru-RU" dirty="0"/>
              <a:t>или плавающая точка?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cap="none" spc="20" baseline="0">
              <a:solidFill>
                <a:schemeClr val="bg1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Лист2!$A$133:$C$134</c:f>
              <c:multiLvlStrCache>
                <c:ptCount val="2"/>
                <c:lvl>
                  <c:pt idx="0">
                    <c:v>Flash</c:v>
                  </c:pt>
                  <c:pt idx="1">
                    <c:v>Flash</c:v>
                  </c:pt>
                </c:lvl>
                <c:lvl>
                  <c:pt idx="0">
                    <c:v>IQ 8.24</c:v>
                  </c:pt>
                  <c:pt idx="1">
                    <c:v>float</c:v>
                  </c:pt>
                </c:lvl>
                <c:lvl>
                  <c:pt idx="0">
                    <c:v>IAR/ARM</c:v>
                  </c:pt>
                  <c:pt idx="1">
                    <c:v>IAR/ARM</c:v>
                  </c:pt>
                </c:lvl>
              </c:multiLvlStrCache>
            </c:multiLvlStrRef>
          </c:cat>
          <c:val>
            <c:numRef>
              <c:f>Лист2!$D$133:$D$134</c:f>
              <c:numCache>
                <c:formatCode>General</c:formatCode>
                <c:ptCount val="2"/>
                <c:pt idx="0">
                  <c:v>1232</c:v>
                </c:pt>
                <c:pt idx="1">
                  <c:v>1537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DA-4240-9FAD-9E790AF466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62898040"/>
        <c:axId val="62898432"/>
      </c:barChart>
      <c:catAx>
        <c:axId val="62898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2898432"/>
        <c:crosses val="autoZero"/>
        <c:auto val="1"/>
        <c:lblAlgn val="ctr"/>
        <c:lblOffset val="100"/>
        <c:noMultiLvlLbl val="0"/>
      </c:catAx>
      <c:valAx>
        <c:axId val="62898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2898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bg1">
              <a:lumMod val="10000"/>
            </a:schemeClr>
          </a:solidFill>
        </a:defRPr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0.30054</cdr:x>
      <cdr:y>0.47089</cdr:y>
    </cdr:from>
    <cdr:to>
      <cdr:x>0.5239</cdr:x>
      <cdr:y>0.72272</cdr:y>
    </cdr:to>
    <cdr:sp macro="" textlink="">
      <cdr:nvSpPr>
        <cdr:cNvPr id="3" name="TextBox 1"/>
        <cdr:cNvSpPr txBox="1"/>
      </cdr:nvSpPr>
      <cdr:spPr>
        <a:xfrm xmlns:a="http://schemas.openxmlformats.org/drawingml/2006/main" rot="16200000">
          <a:off x="492039" y="1566735"/>
          <a:ext cx="760848" cy="4727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b="1" dirty="0"/>
            <a:t>GCC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0.69193</cdr:x>
      <cdr:y>0.49102</cdr:y>
    </cdr:from>
    <cdr:to>
      <cdr:x>0.91699</cdr:x>
      <cdr:y>0.72107</cdr:y>
    </cdr:to>
    <cdr:sp macro="" textlink="">
      <cdr:nvSpPr>
        <cdr:cNvPr id="4" name="TextBox 1"/>
        <cdr:cNvSpPr txBox="1"/>
      </cdr:nvSpPr>
      <cdr:spPr>
        <a:xfrm xmlns:a="http://schemas.openxmlformats.org/drawingml/2006/main" rot="16200000">
          <a:off x="1355101" y="1592850"/>
          <a:ext cx="695044" cy="4763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b="1" dirty="0"/>
            <a:t>IAR</a:t>
          </a:r>
          <a:endParaRPr lang="ru-RU" sz="14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0.32629</cdr:x>
      <cdr:y>0.19088</cdr:y>
    </cdr:from>
    <cdr:to>
      <cdr:x>0.60909</cdr:x>
      <cdr:y>0.72323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214761" y="1074504"/>
          <a:ext cx="1610752" cy="616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b="1" dirty="0"/>
            <a:t>FLASH</a:t>
          </a:r>
          <a:endParaRPr lang="ru-RU" sz="2000" b="1" dirty="0"/>
        </a:p>
      </cdr:txBody>
    </cdr:sp>
  </cdr:relSizeAnchor>
  <cdr:relSizeAnchor xmlns:cdr="http://schemas.openxmlformats.org/drawingml/2006/chartDrawing">
    <cdr:from>
      <cdr:x>0.67277</cdr:x>
      <cdr:y>0.18538</cdr:y>
    </cdr:from>
    <cdr:to>
      <cdr:x>0.95557</cdr:x>
      <cdr:y>0.71773</cdr:y>
    </cdr:to>
    <cdr:sp macro="" textlink="">
      <cdr:nvSpPr>
        <cdr:cNvPr id="3" name="TextBox 1"/>
        <cdr:cNvSpPr txBox="1"/>
      </cdr:nvSpPr>
      <cdr:spPr>
        <a:xfrm xmlns:a="http://schemas.openxmlformats.org/drawingml/2006/main" rot="16200000">
          <a:off x="921973" y="1152536"/>
          <a:ext cx="1724016" cy="6196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b="1"/>
            <a:t>RAM</a:t>
          </a:r>
          <a:endParaRPr lang="ru-RU" sz="2000" b="1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0.33074</cdr:x>
      <cdr:y>0.1806</cdr:y>
    </cdr:from>
    <cdr:to>
      <cdr:x>0.61478</cdr:x>
      <cdr:y>0.69334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297313" y="1007196"/>
          <a:ext cx="1561954" cy="6478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en-US" sz="1800" b="1" i="0" baseline="0" dirty="0">
              <a:effectLst/>
              <a:latin typeface="+mn-lt"/>
              <a:ea typeface="+mn-ea"/>
              <a:cs typeface="+mn-cs"/>
            </a:rPr>
            <a:t>NT32M4F1</a:t>
          </a:r>
          <a:endParaRPr lang="ru-RU" sz="2800" dirty="0">
            <a:effectLst/>
          </a:endParaRPr>
        </a:p>
      </cdr:txBody>
    </cdr:sp>
  </cdr:relSizeAnchor>
  <cdr:relSizeAnchor xmlns:cdr="http://schemas.openxmlformats.org/drawingml/2006/chartDrawing">
    <cdr:from>
      <cdr:x>0.68425</cdr:x>
      <cdr:y>0.18278</cdr:y>
    </cdr:from>
    <cdr:to>
      <cdr:x>0.96829</cdr:x>
      <cdr:y>0.69553</cdr:y>
    </cdr:to>
    <cdr:sp macro="" textlink="">
      <cdr:nvSpPr>
        <cdr:cNvPr id="3" name="TextBox 1"/>
        <cdr:cNvSpPr txBox="1"/>
      </cdr:nvSpPr>
      <cdr:spPr>
        <a:xfrm xmlns:a="http://schemas.openxmlformats.org/drawingml/2006/main" rot="16200000">
          <a:off x="1103615" y="1013852"/>
          <a:ext cx="1561985" cy="6478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baseline="0" dirty="0">
              <a:effectLst/>
              <a:latin typeface="+mn-lt"/>
              <a:ea typeface="+mn-ea"/>
              <a:cs typeface="+mn-cs"/>
            </a:rPr>
            <a:t>F2810</a:t>
          </a:r>
          <a:endParaRPr lang="ru-RU" sz="36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0.32647</cdr:x>
      <cdr:y>0.18667</cdr:y>
    </cdr:from>
    <cdr:to>
      <cdr:x>0.58399</cdr:x>
      <cdr:y>0.70147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307270" y="1038614"/>
          <a:ext cx="1560641" cy="6152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/>
            <a:t>IQ 8.24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0.69338</cdr:x>
      <cdr:y>0.20088</cdr:y>
    </cdr:from>
    <cdr:to>
      <cdr:x>0.95089</cdr:x>
      <cdr:y>0.71569</cdr:y>
    </cdr:to>
    <cdr:sp macro="" textlink="">
      <cdr:nvSpPr>
        <cdr:cNvPr id="3" name="TextBox 1"/>
        <cdr:cNvSpPr txBox="1"/>
      </cdr:nvSpPr>
      <cdr:spPr>
        <a:xfrm xmlns:a="http://schemas.openxmlformats.org/drawingml/2006/main" rot="16200000">
          <a:off x="1146235" y="1161924"/>
          <a:ext cx="1652213" cy="6177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/>
            <a:t>float</a:t>
          </a:r>
          <a:endParaRPr lang="ru-RU" sz="1600" b="1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4295" cy="3412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6395" y="0"/>
            <a:ext cx="4304295" cy="3412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CC9E0-2C46-4785-9B2B-4FFEB4D88AFC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9627"/>
            <a:ext cx="4304295" cy="3412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6395" y="6459627"/>
            <a:ext cx="4304295" cy="3412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9F96C-6B5B-4345-8E83-0C6899DF6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9034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4295" cy="3416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6969" y="0"/>
            <a:ext cx="4304295" cy="3416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A9A38-284E-4BD9-9628-788A52CC6CB3}" type="datetimeFigureOut">
              <a:rPr lang="ru-RU" smtClean="0"/>
              <a:t>27.10.2016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36938" y="850900"/>
            <a:ext cx="3059112" cy="2293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299" y="3272910"/>
            <a:ext cx="7946390" cy="26778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9234"/>
            <a:ext cx="4304295" cy="3416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6969" y="6459234"/>
            <a:ext cx="4304295" cy="3416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69386-6C58-43FB-BA24-4BAA024944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03898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619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806D5-A774-4BD7-B113-77FC53029FFE}" type="datetime1">
              <a:rPr lang="ru-RU" smtClean="0"/>
              <a:t>27.10.2016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C5C6A-220F-4BF8-8EE0-EA654A93A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970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64899-D88F-46EB-9C73-97343E1D0BE9}" type="datetime1">
              <a:rPr lang="ru-RU" smtClean="0"/>
              <a:t>27.10.2016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C5C6A-220F-4BF8-8EE0-EA654A93A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959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A696B-0BBC-4850-9B03-05D362D7C652}" type="datetime1">
              <a:rPr lang="ru-RU" smtClean="0"/>
              <a:t>27.10.2016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C5C6A-220F-4BF8-8EE0-EA654A93A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220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C3A92-6EBB-42A6-91DE-6FE14BA8EA10}" type="datetime1">
              <a:rPr lang="ru-RU" smtClean="0"/>
              <a:t>27.10.2016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C5C6A-220F-4BF8-8EE0-EA654A93A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891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F04C3-6751-4D29-A5D2-622A117A73D4}" type="datetime1">
              <a:rPr lang="ru-RU" smtClean="0"/>
              <a:t>27.10.2016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C5C6A-220F-4BF8-8EE0-EA654A93A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971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AF836-9620-45AA-A940-70C083EAF12C}" type="datetime1">
              <a:rPr lang="ru-RU" smtClean="0"/>
              <a:t>27.10.2016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C5C6A-220F-4BF8-8EE0-EA654A93A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401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4029-71EE-4AFB-AD9C-36F7F5ED48AD}" type="datetime1">
              <a:rPr lang="ru-RU" smtClean="0"/>
              <a:t>27.10.2016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C5C6A-220F-4BF8-8EE0-EA654A93A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441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AC18-36CD-43EE-960E-35F02E7F64FC}" type="datetime1">
              <a:rPr lang="ru-RU" smtClean="0"/>
              <a:t>27.10.2016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C5C6A-220F-4BF8-8EE0-EA654A93A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626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639A-1911-4EBD-A7E1-5562F80EEB74}" type="datetime1">
              <a:rPr lang="ru-RU" smtClean="0"/>
              <a:t>27.10.2016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C5C6A-220F-4BF8-8EE0-EA654A93A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637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648D8-41C6-425A-80E7-DF08D00FB925}" type="datetime1">
              <a:rPr lang="ru-RU" smtClean="0"/>
              <a:t>27.10.2016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C5C6A-220F-4BF8-8EE0-EA654A93A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920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1132-B5BA-4CAE-9581-DA80038D8FDE}" type="datetime1">
              <a:rPr lang="ru-RU" smtClean="0"/>
              <a:t>27.10.2016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C5C6A-220F-4BF8-8EE0-EA654A93A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333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BDB58-E57D-4772-81FC-3B85A925A6B9}" type="datetime1">
              <a:rPr lang="ru-RU" smtClean="0"/>
              <a:t>27.10.2016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C5C6A-220F-4BF8-8EE0-EA654A93AA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360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ranac.com/2009/07/sines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motorcontrol.ru/" TargetMode="External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motorcontrol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motorcontrol.ru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bitbucket.org/niietcm4" TargetMode="External"/><Relationship Id="rId2" Type="http://schemas.openxmlformats.org/officeDocument/2006/relationships/hyperlink" Target="http://motorcontrol.ru/vector-id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otorcontrol.ru/forum/" TargetMode="External"/><Relationship Id="rId4" Type="http://schemas.openxmlformats.org/officeDocument/2006/relationships/hyperlink" Target="http://forum.niiet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27000" y="-77334"/>
            <a:ext cx="93853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 </a:t>
            </a:r>
          </a:p>
          <a:p>
            <a:pPr algn="ctr"/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«НПФ Вектор»</a:t>
            </a:r>
          </a:p>
          <a:p>
            <a:pPr algn="ctr"/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Москва</a:t>
            </a:r>
          </a:p>
          <a:p>
            <a:pPr algn="ctr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встраиваемых систем управления</a:t>
            </a:r>
          </a:p>
          <a:p>
            <a:pPr algn="ctr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Электропривод и автоматика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8037" y="3809152"/>
            <a:ext cx="88152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Доклад</a:t>
            </a:r>
          </a:p>
          <a:p>
            <a:pPr algn="ctr"/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K1921BK01T</a:t>
            </a:r>
            <a: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опыт применения, средства разработки и отладочные комплекты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99C5C6A-220F-4BF8-8EE0-EA654A93AA5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347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7883"/>
            <a:ext cx="4627680" cy="333829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121724" y="2413887"/>
            <a:ext cx="37494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Texas Instruments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TMS320F2810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С28 150МГц </a:t>
            </a:r>
            <a:endParaRPr lang="ru-RU" sz="2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497720" y="2397398"/>
            <a:ext cx="37403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НИИЭТ 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K1921BK01T ARM 100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МГц </a:t>
            </a:r>
            <a:endParaRPr lang="ru-RU" sz="2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-127000" y="-77334"/>
            <a:ext cx="93853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контроллер полностью на отечественных компонентах в тех же габаритах и посадочных местах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взамен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контроллера на импортных комплектующих? Это возможно!</a:t>
            </a:r>
          </a:p>
        </p:txBody>
      </p:sp>
      <p:sp>
        <p:nvSpPr>
          <p:cNvPr id="11" name="Выгнутая вверх стрелка 10"/>
          <p:cNvSpPr/>
          <p:nvPr/>
        </p:nvSpPr>
        <p:spPr>
          <a:xfrm>
            <a:off x="3505200" y="2619392"/>
            <a:ext cx="2123036" cy="88165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C5C6A-220F-4BF8-8EE0-EA654A93AA52}" type="slidenum">
              <a:rPr lang="ru-RU" smtClean="0"/>
              <a:t>10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2670" y="3501044"/>
            <a:ext cx="4227980" cy="323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773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797086"/>
            <a:ext cx="5495819" cy="42036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6195" y="-91820"/>
            <a:ext cx="82893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МК40.1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контроллер на отечественных компонентах на базе ОАО «НИИЭТ»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K1921BK01T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ARM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ядром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Cortex-M4F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100МГц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3735" y="1400110"/>
            <a:ext cx="91900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64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Микроконтроллер </a:t>
            </a:r>
            <a:r>
              <a:rPr lang="en-US" sz="2000" b="1" dirty="0">
                <a:solidFill>
                  <a:srgbClr val="0064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K1921BK01T – </a:t>
            </a:r>
            <a:r>
              <a:rPr lang="ru-RU" sz="2000" b="1" dirty="0">
                <a:solidFill>
                  <a:srgbClr val="0064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100МГц, 1 МБ </a:t>
            </a:r>
            <a:r>
              <a:rPr lang="en-US" sz="2000" b="1" dirty="0">
                <a:solidFill>
                  <a:srgbClr val="0064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flash-</a:t>
            </a:r>
            <a:r>
              <a:rPr lang="ru-RU" sz="2000" b="1" dirty="0">
                <a:solidFill>
                  <a:srgbClr val="0064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памяти, 192 КБ ОЗУ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000" b="1" dirty="0">
              <a:solidFill>
                <a:srgbClr val="00642D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0858" y="1880902"/>
            <a:ext cx="45847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64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каналов ШИМ, 16 каналов АЦП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45791" y="3859153"/>
            <a:ext cx="3809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64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каналов приема аппаратных аварий</a:t>
            </a:r>
            <a:endParaRPr lang="en-US" sz="2000" b="1" dirty="0">
              <a:solidFill>
                <a:srgbClr val="0064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89627" y="2382180"/>
            <a:ext cx="41472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64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</a:t>
            </a:r>
            <a:r>
              <a:rPr lang="en-US" sz="2000" b="1" dirty="0">
                <a:solidFill>
                  <a:srgbClr val="0064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ru-RU" sz="2000" b="1" dirty="0">
                <a:solidFill>
                  <a:srgbClr val="0064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два</a:t>
            </a:r>
            <a:r>
              <a:rPr lang="en-US" sz="2000" b="1" dirty="0">
                <a:solidFill>
                  <a:srgbClr val="0064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RS-485</a:t>
            </a:r>
            <a:r>
              <a:rPr lang="ru-RU" sz="2000" b="1" dirty="0">
                <a:solidFill>
                  <a:srgbClr val="0064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64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>
                <a:solidFill>
                  <a:srgbClr val="0064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гальваническая изоляция!</a:t>
            </a:r>
            <a:r>
              <a:rPr lang="en-US" sz="2000" b="1" dirty="0">
                <a:solidFill>
                  <a:srgbClr val="0064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b="1" dirty="0">
              <a:solidFill>
                <a:srgbClr val="0064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08387" y="4605478"/>
            <a:ext cx="37289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64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Часы реального времени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762972" y="5112523"/>
            <a:ext cx="35455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64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Пользовательская </a:t>
            </a:r>
            <a:r>
              <a:rPr lang="en-US" sz="2000" b="1" dirty="0">
                <a:solidFill>
                  <a:srgbClr val="0064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flash</a:t>
            </a:r>
            <a:endParaRPr lang="ru-RU" sz="2000" b="1" dirty="0">
              <a:solidFill>
                <a:srgbClr val="0064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85087" y="3125345"/>
            <a:ext cx="3649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64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канала модуля захвата для датчика положения</a:t>
            </a:r>
            <a:endParaRPr lang="en-US" sz="2000" b="1" dirty="0">
              <a:solidFill>
                <a:srgbClr val="0064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-32475" y="6282506"/>
            <a:ext cx="95538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Контроллер используется для тягового электропривода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136339" y="6553641"/>
            <a:ext cx="2057400" cy="365125"/>
          </a:xfrm>
        </p:spPr>
        <p:txBody>
          <a:bodyPr/>
          <a:lstStyle/>
          <a:p>
            <a:fld id="{B99C5C6A-220F-4BF8-8EE0-EA654A93AA52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8355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6195" y="0"/>
            <a:ext cx="8289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 уже применили К1921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BK01T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для: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26195" y="893642"/>
            <a:ext cx="859588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векторного управления тяговым 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вентильно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-индукторным электроприводом мощностью 60кВт. Привод прошел все испытания.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скалярного управления асинхронным двигателем с функцией резервирования и «подхвата» вращающегося двигателя. Привод на стадии испытаний.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позиционного сервопривода на базе синхронного двигателя и инкрементального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энкодера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Привод доступен в виде отладочных комплектов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VectorCARD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K1921BK01T.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736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919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что с производительностью? </a:t>
            </a:r>
          </a:p>
          <a:p>
            <a:pPr algn="ctr"/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Сравним типичный М</a:t>
            </a:r>
            <a:r>
              <a:rPr lang="en-US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otorcontrol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МК 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 K1921BK01T</a:t>
            </a:r>
            <a:endParaRPr lang="ru-RU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58727" y="5061346"/>
            <a:ext cx="32791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Texas Instruments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TMS 320F2810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ядро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C28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150МГц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51643" y="5061346"/>
            <a:ext cx="32791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НИИЭТ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K1921BK01T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ядро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Cortex M4F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0МГц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20441" y="2469117"/>
            <a:ext cx="16260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B0F0"/>
                </a:solidFill>
                <a:latin typeface="Tempus Sans ITC" panose="04020404030D07020202" pitchFamily="82" charset="0"/>
                <a:cs typeface="Times New Roman" panose="02020603050405020304" pitchFamily="18" charset="0"/>
              </a:rPr>
              <a:t>VS</a:t>
            </a:r>
            <a:endParaRPr lang="ru-RU" sz="7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8" y="2106202"/>
            <a:ext cx="3096553" cy="279549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99C5C6A-220F-4BF8-8EE0-EA654A93AA52}" type="slidenum">
              <a:rPr lang="ru-RU" smtClean="0"/>
              <a:t>13</a:t>
            </a:fld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3246" y="1526455"/>
            <a:ext cx="4006707" cy="327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216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919" y="0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сравнить вычислительную производительность? </a:t>
            </a:r>
          </a:p>
          <a:p>
            <a:pPr algn="ctr"/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Всё зависит от используемых компиляторов и вида вычислений.</a:t>
            </a:r>
          </a:p>
          <a:p>
            <a:pPr algn="ctr"/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какой вычислительной задаче сравнивать?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4660" y="4680605"/>
            <a:ext cx="90412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Рассмотрим классическую структуру векторного управления электродвигателем.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99C5C6A-220F-4BF8-8EE0-EA654A93AA52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8896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01600" y="0"/>
            <a:ext cx="944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Какие вычислительные задачи решает микроконтроллер для векторного управления электродвигателем?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5931"/>
            <a:ext cx="9144000" cy="585207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99C5C6A-220F-4BF8-8EE0-EA654A93AA52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5390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28893" y="0"/>
            <a:ext cx="78944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Какие библиотеки использовать?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43667" y="1390051"/>
            <a:ext cx="904796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ядра 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Texas C28 </a:t>
            </a: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есть оптимизированная и написанная на ассемблере библиотека целочисленных вычислений в формате 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24 (и других) – </a:t>
            </a:r>
            <a:r>
              <a:rPr lang="en-US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IQmath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ядра 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Cortex-M4F </a:t>
            </a: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есть библиотека 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CMSIS-DSP</a:t>
            </a: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которую делает 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ARM.</a:t>
            </a:r>
            <a:endParaRPr lang="ru-RU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Но:</a:t>
            </a:r>
          </a:p>
          <a:p>
            <a:pPr marL="514350" indent="-514350">
              <a:buAutoNum type="arabicPeriod"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Она медленная!</a:t>
            </a:r>
          </a:p>
          <a:p>
            <a:pPr marL="514350" indent="-514350">
              <a:buAutoNum type="arabicPeriod"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 целочисленных там только форматы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1.15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1.31 – они неудобны!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99C5C6A-220F-4BF8-8EE0-EA654A93AA52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947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3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Можно сделать свою библиотеку функций с нужной точностью и эффективностью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482518"/>
            <a:ext cx="891797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интернете можно найти множество реализаций вычисления различных функций с разной точностью. Большинство реализаций – на Си. </a:t>
            </a:r>
          </a:p>
          <a:p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Соответственно, эффективность работы таких функций сильно зависит от оптимизирующих свойств используемого компилятора.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113015" y="5627407"/>
            <a:ext cx="9143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Сравним компиляторы и готовые библиотеки на базе вычисления функции синуса.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86599" y="6492875"/>
            <a:ext cx="2057400" cy="365125"/>
          </a:xfrm>
        </p:spPr>
        <p:txBody>
          <a:bodyPr/>
          <a:lstStyle/>
          <a:p>
            <a:fld id="{B99C5C6A-220F-4BF8-8EE0-EA654A93AA52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2349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производительности компиляторов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функции аппроксимированного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синуса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целочисленной арифметике с фиксированной точкой в формате 8.24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1384995"/>
            <a:ext cx="83820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005032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int32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_IQ24sinPU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(</a:t>
            </a:r>
            <a:r>
              <a:rPr lang="en-US" sz="1400" dirty="0">
                <a:solidFill>
                  <a:srgbClr val="005032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int32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 x)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{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    </a:t>
            </a:r>
            <a:r>
              <a:rPr lang="en-US" sz="1400" dirty="0">
                <a:solidFill>
                  <a:srgbClr val="005032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int32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 c, y;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    </a:t>
            </a:r>
            <a:r>
              <a:rPr lang="en-US" sz="1400" b="1" dirty="0">
                <a:solidFill>
                  <a:srgbClr val="7F0055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static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const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 </a:t>
            </a:r>
            <a:r>
              <a:rPr lang="en-US" sz="1400" dirty="0">
                <a:solidFill>
                  <a:srgbClr val="005032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int32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qN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= 13,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qA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= 12, B=19900, C=3516;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    x=x&gt;&gt;9;</a:t>
            </a:r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//from 8.24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    c= x&lt;&lt;(30-qN);              </a:t>
            </a:r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// Semi-circle info into carry.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    x -= 1&lt;&lt;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qN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;                 </a:t>
            </a:r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// sine -&gt; cosine </a:t>
            </a:r>
            <a:r>
              <a:rPr lang="en-US" sz="1400" dirty="0" err="1">
                <a:solidFill>
                  <a:srgbClr val="3F7F5F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calc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nsolas" panose="020B0609020204030204" pitchFamily="49" charset="0"/>
                <a:ea typeface="Calibri" panose="020F0502020204030204" pitchFamily="34" charset="0"/>
              </a:rPr>
              <a:t> 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    x= x&lt;&lt;(31-qN);              </a:t>
            </a:r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// Mask with PI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    x= x&gt;&gt;(31-qN);              </a:t>
            </a:r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// Note: SIGNED shift! (to </a:t>
            </a:r>
            <a:r>
              <a:rPr lang="en-US" sz="1400" dirty="0" err="1">
                <a:solidFill>
                  <a:srgbClr val="3F7F5F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qN</a:t>
            </a:r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)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    x= x*x&gt;&gt;(2*qN-14);          </a:t>
            </a:r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// x=x^2 To Q14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nsolas" panose="020B0609020204030204" pitchFamily="49" charset="0"/>
                <a:ea typeface="Calibri" panose="020F0502020204030204" pitchFamily="34" charset="0"/>
              </a:rPr>
              <a:t> 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    y= B - (x*C&gt;&gt;14);           </a:t>
            </a:r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// B - x^2*C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    y= (1&lt;&lt;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qA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)-(x*y&gt;&gt;16);       </a:t>
            </a:r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// A - x^2*(B-x^2*C)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    y=y&lt;&lt;12;</a:t>
            </a:r>
            <a:r>
              <a:rPr lang="en-US" sz="1400" dirty="0">
                <a:solidFill>
                  <a:srgbClr val="3F7F5F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// to 8.24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    </a:t>
            </a:r>
            <a:r>
              <a:rPr lang="en-US" sz="1400" b="1" dirty="0">
                <a:solidFill>
                  <a:srgbClr val="7F0055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return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 c&gt;=0 ? y : -y;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}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078314"/>
            <a:ext cx="8851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http://www.coranac.com/2009/07/sines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/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алгоритм работы данной аппроксимации 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/>
          </p:nvPr>
        </p:nvGraphicFramePr>
        <p:xfrm>
          <a:off x="71919" y="5536058"/>
          <a:ext cx="9000162" cy="1219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80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4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39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87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23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GCC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IAR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</a:rPr>
                        <a:t>C</a:t>
                      </a:r>
                      <a:r>
                        <a:rPr lang="ru-RU" sz="2000" dirty="0">
                          <a:effectLst/>
                        </a:rPr>
                        <a:t>28</a:t>
                      </a:r>
                      <a:r>
                        <a:rPr lang="en-US" sz="2000" dirty="0">
                          <a:effectLst/>
                        </a:rPr>
                        <a:t> TI </a:t>
                      </a:r>
                      <a:r>
                        <a:rPr lang="en-US" sz="2000" dirty="0" err="1">
                          <a:effectLst/>
                        </a:rPr>
                        <a:t>IQmath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Q24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</a:rPr>
                        <a:t>CMSIS-DSP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</a:rPr>
                        <a:t>Q15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Число ассемблерных</a:t>
                      </a:r>
                      <a:r>
                        <a:rPr lang="ru-RU" sz="1800" baseline="0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команд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18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19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Число тактов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29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Выноска-облако 8"/>
          <p:cNvSpPr/>
          <p:nvPr/>
        </p:nvSpPr>
        <p:spPr>
          <a:xfrm>
            <a:off x="6800493" y="3214832"/>
            <a:ext cx="2211156" cy="1972638"/>
          </a:xfrm>
          <a:prstGeom prst="cloudCallout">
            <a:avLst>
              <a:gd name="adj1" fmla="val -41202"/>
              <a:gd name="adj2" fmla="val 75001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Честный точный табличный синус!</a:t>
            </a:r>
          </a:p>
        </p:txBody>
      </p:sp>
      <p:sp>
        <p:nvSpPr>
          <p:cNvPr id="14" name="Выноска-облако 13"/>
          <p:cNvSpPr/>
          <p:nvPr/>
        </p:nvSpPr>
        <p:spPr>
          <a:xfrm>
            <a:off x="6786794" y="3214832"/>
            <a:ext cx="2211156" cy="1972638"/>
          </a:xfrm>
          <a:prstGeom prst="cloudCallout">
            <a:avLst>
              <a:gd name="adj1" fmla="val 45688"/>
              <a:gd name="adj2" fmla="val 7396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Честный точный табличный синус!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99C5C6A-220F-4BF8-8EE0-EA654A93AA52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7686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производительности компиляторов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функции целочисленного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умножения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формате 8.24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1349414"/>
            <a:ext cx="89027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inline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  </a:t>
            </a:r>
            <a:r>
              <a:rPr lang="en-US" dirty="0">
                <a:solidFill>
                  <a:srgbClr val="005032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int32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_IQ24mpy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(</a:t>
            </a:r>
            <a:r>
              <a:rPr lang="en-US" dirty="0">
                <a:solidFill>
                  <a:srgbClr val="005032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int32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 inArg0, </a:t>
            </a:r>
            <a:r>
              <a:rPr lang="en-US" dirty="0">
                <a:solidFill>
                  <a:srgbClr val="005032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int32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 inArg1) {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   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 (</a:t>
            </a:r>
            <a:r>
              <a:rPr lang="en-US" dirty="0">
                <a:solidFill>
                  <a:srgbClr val="005032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int32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)(((</a:t>
            </a:r>
            <a:r>
              <a:rPr lang="en-US" dirty="0">
                <a:solidFill>
                  <a:srgbClr val="005032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int64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)inArg0 * inArg1)&gt;&gt; 24);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Consolas" panose="020B0609020204030204" pitchFamily="49" charset="0"/>
                <a:ea typeface="Calibri" panose="020F0502020204030204" pitchFamily="34" charset="0"/>
              </a:rPr>
              <a:t>}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/>
          </p:nvPr>
        </p:nvGraphicFramePr>
        <p:xfrm>
          <a:off x="801487" y="2779554"/>
          <a:ext cx="7479483" cy="914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3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8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79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93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GCC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IAR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</a:t>
                      </a:r>
                      <a:r>
                        <a:rPr lang="ru-RU" sz="2000" dirty="0">
                          <a:effectLst/>
                        </a:rPr>
                        <a:t>28</a:t>
                      </a:r>
                      <a:r>
                        <a:rPr lang="en-US" sz="2000" dirty="0">
                          <a:effectLst/>
                        </a:rPr>
                        <a:t> TI </a:t>
                      </a:r>
                      <a:r>
                        <a:rPr lang="en-US" sz="2000" dirty="0" err="1">
                          <a:effectLst/>
                        </a:rPr>
                        <a:t>IQmath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Число команд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6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Число тактов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8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8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-120650" y="4315574"/>
            <a:ext cx="88536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Лучшие компиляторы для ядра Cortex-M4F проигрывают всего один такт ядру C28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Texas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Instruments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где умножение реализовано в виде оптимизированной библиотечной функции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99C5C6A-220F-4BF8-8EE0-EA654A93AA52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050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249411" y="1556792"/>
            <a:ext cx="1643069" cy="2169532"/>
          </a:xfrm>
          <a:prstGeom prst="rect">
            <a:avLst/>
          </a:prstGeom>
          <a:solidFill>
            <a:srgbClr val="9FFF9F"/>
          </a:solidFill>
          <a:ln>
            <a:solidFill>
              <a:srgbClr val="9FFF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2980" y="46563"/>
            <a:ext cx="7886700" cy="896691"/>
          </a:xfrm>
        </p:spPr>
        <p:txBody>
          <a:bodyPr>
            <a:normAutofit/>
          </a:bodyPr>
          <a:lstStyle/>
          <a:p>
            <a:pPr algn="ctr"/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Микроконтроллер 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K1921BK01T ARM 100 MHz (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НИИЭТ Воронеж)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899592" y="6165304"/>
            <a:ext cx="7632848" cy="0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899592" y="1556792"/>
            <a:ext cx="0" cy="4608512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6200000">
            <a:off x="-518244" y="2493042"/>
            <a:ext cx="2241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Производительность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31640" y="5445224"/>
            <a:ext cx="1440160" cy="3693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TMS320F240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755700" y="4941168"/>
            <a:ext cx="1800200" cy="3693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TMS320LF240xA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899592" y="6166432"/>
            <a:ext cx="2304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ШИМ + Датчики положения + АЦП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55700" y="4158014"/>
            <a:ext cx="1800200" cy="3693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F281x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059988" y="3670630"/>
            <a:ext cx="1800200" cy="3693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F2833x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3079736" y="631223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CAN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6447015" y="2536762"/>
            <a:ext cx="1312070" cy="3693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F28M3x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6436804" y="1864420"/>
            <a:ext cx="1312070" cy="3693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F2837D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831042" y="5645970"/>
            <a:ext cx="2836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Периферийные устройства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231864" y="6173734"/>
            <a:ext cx="1456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Улучшенный ШИМ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415985" y="6173734"/>
            <a:ext cx="1456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Ethernet + USB</a:t>
            </a:r>
            <a:endParaRPr lang="ru-RU" dirty="0"/>
          </a:p>
        </p:txBody>
      </p:sp>
      <p:cxnSp>
        <p:nvCxnSpPr>
          <p:cNvPr id="18" name="Прямая соединительная линия 17"/>
          <p:cNvCxnSpPr>
            <a:endCxn id="23" idx="2"/>
          </p:cNvCxnSpPr>
          <p:nvPr/>
        </p:nvCxnSpPr>
        <p:spPr>
          <a:xfrm flipH="1" flipV="1">
            <a:off x="7103050" y="2906094"/>
            <a:ext cx="6286" cy="3202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5861320" y="3855296"/>
            <a:ext cx="2455096" cy="57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899592" y="3855296"/>
            <a:ext cx="3161710" cy="57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23" idx="0"/>
          </p:cNvCxnSpPr>
          <p:nvPr/>
        </p:nvCxnSpPr>
        <p:spPr>
          <a:xfrm flipV="1">
            <a:off x="7103050" y="2242824"/>
            <a:ext cx="0" cy="29393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7103050" y="1570482"/>
            <a:ext cx="0" cy="29393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043608" y="335699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Достаточная производительность</a:t>
            </a:r>
          </a:p>
        </p:txBody>
      </p:sp>
      <p:sp>
        <p:nvSpPr>
          <p:cNvPr id="34" name="TextBox 33"/>
          <p:cNvSpPr txBox="1"/>
          <p:nvPr/>
        </p:nvSpPr>
        <p:spPr>
          <a:xfrm rot="5400000">
            <a:off x="5952803" y="4158014"/>
            <a:ext cx="2772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Достаточный функционал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96425" y="3624463"/>
            <a:ext cx="1819536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K1921BK01T</a:t>
            </a:r>
            <a:endParaRPr lang="ru-RU" sz="2400" b="1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555900" y="3291772"/>
            <a:ext cx="1639393" cy="82157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897751" y="2492467"/>
            <a:ext cx="2118210" cy="113199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86600" y="6489597"/>
            <a:ext cx="2057400" cy="365125"/>
          </a:xfrm>
        </p:spPr>
        <p:txBody>
          <a:bodyPr/>
          <a:lstStyle/>
          <a:p>
            <a:fld id="{B99C5C6A-220F-4BF8-8EE0-EA654A93AA52}" type="slidenum">
              <a:rPr lang="ru-RU" smtClean="0"/>
              <a:t>2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2422" y="1375405"/>
            <a:ext cx="2508893" cy="204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64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0"/>
            <a:ext cx="914399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Промежуточные выводы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компиляторы очень эффективны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Свою библиотеку функций реализовать можно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Там, где не требуется высокая точность готовых библиотек, своя библиотека будет быстрее!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161461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реализовали свою библиотеку целочисленных вычислений с функциями умножения, деления, синуса, косинуса,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atan2,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квадратного корня и других на Си.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47436" y="5903893"/>
            <a:ext cx="92388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Проведем комплексное сравнение компиляторов и библиотек!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99C5C6A-220F-4BF8-8EE0-EA654A93AA52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2920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Комплексная задача: вычисление сложного программного модуля, который включает в себя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синус, косинус, множество формул, функцию арктангенса и деление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Тест имитирует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среднестатистический набор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вычислений, требуемый для задач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векторного управления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-822627" y="2906444"/>
            <a:ext cx="3770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Такты. больше-хуже.</a:t>
            </a: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/>
          </p:nvPr>
        </p:nvGraphicFramePr>
        <p:xfrm>
          <a:off x="1359241" y="1938992"/>
          <a:ext cx="7756989" cy="4775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-272438" y="5828426"/>
            <a:ext cx="25223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расположен код: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97603" y="6095984"/>
            <a:ext cx="1448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данных: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59503" y="6368612"/>
            <a:ext cx="1895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Компилятор/ядро: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99C5C6A-220F-4BF8-8EE0-EA654A93AA52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51086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Интерпретация результатов теста</a:t>
            </a: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/>
          </p:nvPr>
        </p:nvGraphicFramePr>
        <p:xfrm>
          <a:off x="0" y="461665"/>
          <a:ext cx="2116476" cy="3021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/>
          </p:nvPr>
        </p:nvGraphicFramePr>
        <p:xfrm>
          <a:off x="0" y="3637052"/>
          <a:ext cx="2181225" cy="3220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2924877"/>
              </p:ext>
            </p:extLst>
          </p:nvPr>
        </p:nvGraphicFramePr>
        <p:xfrm>
          <a:off x="2445250" y="3811712"/>
          <a:ext cx="2280862" cy="3046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/>
          </p:nvPr>
        </p:nvGraphicFramePr>
        <p:xfrm>
          <a:off x="2361345" y="461665"/>
          <a:ext cx="2389094" cy="3031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900773" y="677422"/>
            <a:ext cx="424322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Вычисления во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float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отстают, несмотря на аппаратную поддержку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float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ядре: из-за того, что для вычислений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float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этом тесте использовались стандартные библиотеки компиляторов, а для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IQ 8.24 –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 с быстрыми приближенными вычислениями. </a:t>
            </a:r>
          </a:p>
        </p:txBody>
      </p:sp>
      <p:sp>
        <p:nvSpPr>
          <p:cNvPr id="22" name="Полилиния 21"/>
          <p:cNvSpPr/>
          <p:nvPr/>
        </p:nvSpPr>
        <p:spPr>
          <a:xfrm>
            <a:off x="4653785" y="677422"/>
            <a:ext cx="277810" cy="2554545"/>
          </a:xfrm>
          <a:custGeom>
            <a:avLst/>
            <a:gdLst>
              <a:gd name="connsiteX0" fmla="*/ 154520 w 236714"/>
              <a:gd name="connsiteY0" fmla="*/ 0 h 2866489"/>
              <a:gd name="connsiteX1" fmla="*/ 408 w 236714"/>
              <a:gd name="connsiteY1" fmla="*/ 287676 h 2866489"/>
              <a:gd name="connsiteX2" fmla="*/ 195617 w 236714"/>
              <a:gd name="connsiteY2" fmla="*/ 821932 h 2866489"/>
              <a:gd name="connsiteX3" fmla="*/ 31230 w 236714"/>
              <a:gd name="connsiteY3" fmla="*/ 1345914 h 2866489"/>
              <a:gd name="connsiteX4" fmla="*/ 216165 w 236714"/>
              <a:gd name="connsiteY4" fmla="*/ 1869896 h 2866489"/>
              <a:gd name="connsiteX5" fmla="*/ 10682 w 236714"/>
              <a:gd name="connsiteY5" fmla="*/ 2404152 h 2866489"/>
              <a:gd name="connsiteX6" fmla="*/ 236714 w 236714"/>
              <a:gd name="connsiteY6" fmla="*/ 2866489 h 2866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714" h="2866489">
                <a:moveTo>
                  <a:pt x="154520" y="0"/>
                </a:moveTo>
                <a:cubicBezTo>
                  <a:pt x="74039" y="75343"/>
                  <a:pt x="-6441" y="150687"/>
                  <a:pt x="408" y="287676"/>
                </a:cubicBezTo>
                <a:cubicBezTo>
                  <a:pt x="7257" y="424665"/>
                  <a:pt x="190480" y="645559"/>
                  <a:pt x="195617" y="821932"/>
                </a:cubicBezTo>
                <a:cubicBezTo>
                  <a:pt x="200754" y="998305"/>
                  <a:pt x="27805" y="1171253"/>
                  <a:pt x="31230" y="1345914"/>
                </a:cubicBezTo>
                <a:cubicBezTo>
                  <a:pt x="34655" y="1520575"/>
                  <a:pt x="219590" y="1693523"/>
                  <a:pt x="216165" y="1869896"/>
                </a:cubicBezTo>
                <a:cubicBezTo>
                  <a:pt x="212740" y="2046269"/>
                  <a:pt x="7257" y="2238053"/>
                  <a:pt x="10682" y="2404152"/>
                </a:cubicBezTo>
                <a:cubicBezTo>
                  <a:pt x="14107" y="2570251"/>
                  <a:pt x="199042" y="2792858"/>
                  <a:pt x="236714" y="2866489"/>
                </a:cubicBezTo>
              </a:path>
            </a:pathLst>
          </a:cu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олилиния 22"/>
          <p:cNvSpPr/>
          <p:nvPr/>
        </p:nvSpPr>
        <p:spPr>
          <a:xfrm>
            <a:off x="4653785" y="4086729"/>
            <a:ext cx="277810" cy="2554545"/>
          </a:xfrm>
          <a:custGeom>
            <a:avLst/>
            <a:gdLst>
              <a:gd name="connsiteX0" fmla="*/ 154520 w 236714"/>
              <a:gd name="connsiteY0" fmla="*/ 0 h 2866489"/>
              <a:gd name="connsiteX1" fmla="*/ 408 w 236714"/>
              <a:gd name="connsiteY1" fmla="*/ 287676 h 2866489"/>
              <a:gd name="connsiteX2" fmla="*/ 195617 w 236714"/>
              <a:gd name="connsiteY2" fmla="*/ 821932 h 2866489"/>
              <a:gd name="connsiteX3" fmla="*/ 31230 w 236714"/>
              <a:gd name="connsiteY3" fmla="*/ 1345914 h 2866489"/>
              <a:gd name="connsiteX4" fmla="*/ 216165 w 236714"/>
              <a:gd name="connsiteY4" fmla="*/ 1869896 h 2866489"/>
              <a:gd name="connsiteX5" fmla="*/ 10682 w 236714"/>
              <a:gd name="connsiteY5" fmla="*/ 2404152 h 2866489"/>
              <a:gd name="connsiteX6" fmla="*/ 236714 w 236714"/>
              <a:gd name="connsiteY6" fmla="*/ 2866489 h 2866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714" h="2866489">
                <a:moveTo>
                  <a:pt x="154520" y="0"/>
                </a:moveTo>
                <a:cubicBezTo>
                  <a:pt x="74039" y="75343"/>
                  <a:pt x="-6441" y="150687"/>
                  <a:pt x="408" y="287676"/>
                </a:cubicBezTo>
                <a:cubicBezTo>
                  <a:pt x="7257" y="424665"/>
                  <a:pt x="190480" y="645559"/>
                  <a:pt x="195617" y="821932"/>
                </a:cubicBezTo>
                <a:cubicBezTo>
                  <a:pt x="200754" y="998305"/>
                  <a:pt x="27805" y="1171253"/>
                  <a:pt x="31230" y="1345914"/>
                </a:cubicBezTo>
                <a:cubicBezTo>
                  <a:pt x="34655" y="1520575"/>
                  <a:pt x="219590" y="1693523"/>
                  <a:pt x="216165" y="1869896"/>
                </a:cubicBezTo>
                <a:cubicBezTo>
                  <a:pt x="212740" y="2046269"/>
                  <a:pt x="7257" y="2238053"/>
                  <a:pt x="10682" y="2404152"/>
                </a:cubicBezTo>
                <a:cubicBezTo>
                  <a:pt x="14107" y="2570251"/>
                  <a:pt x="199042" y="2792858"/>
                  <a:pt x="236714" y="2866489"/>
                </a:cubicBezTo>
              </a:path>
            </a:pathLst>
          </a:cu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900772" y="3778951"/>
            <a:ext cx="424322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440" b="1" i="0" u="none" strike="noStrike" kern="1200" cap="none" spc="20" baseline="0">
                <a:solidFill>
                  <a:prstClr val="white">
                    <a:lumMod val="1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/>
              <a:t>С разработанной «НПФ Вектор» библиотекой целочисленных вычислений МК </a:t>
            </a:r>
            <a:r>
              <a:rPr lang="en-US" sz="2000" dirty="0"/>
              <a:t>K1921BK01T </a:t>
            </a:r>
            <a:r>
              <a:rPr lang="ru-RU" sz="2000" dirty="0"/>
              <a:t>удалось приблизиться к  результатам МК </a:t>
            </a:r>
            <a:r>
              <a:rPr lang="en-US" sz="2000" dirty="0"/>
              <a:t>TMS320F2810</a:t>
            </a:r>
            <a:r>
              <a:rPr lang="ru-RU" sz="2000" dirty="0"/>
              <a:t> с фирменной библиотекой </a:t>
            </a:r>
            <a:r>
              <a:rPr lang="en-US" sz="2000" dirty="0" err="1"/>
              <a:t>IQmath</a:t>
            </a:r>
            <a:r>
              <a:rPr lang="ru-RU" sz="2000" dirty="0"/>
              <a:t> по числу тактов</a:t>
            </a:r>
            <a:r>
              <a:rPr lang="en-US" sz="2000" dirty="0"/>
              <a:t>.</a:t>
            </a:r>
            <a:r>
              <a:rPr lang="ru-RU" sz="2000" dirty="0"/>
              <a:t> Однако из-за более низкой частоты итоговое отставание </a:t>
            </a:r>
            <a:r>
              <a:rPr lang="en-US" sz="2000" dirty="0"/>
              <a:t>K1921BK01T </a:t>
            </a:r>
            <a:r>
              <a:rPr lang="ru-RU" sz="2000" dirty="0"/>
              <a:t>больше.</a:t>
            </a:r>
            <a:endParaRPr lang="en-US" sz="20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86599" y="6458710"/>
            <a:ext cx="2057400" cy="365125"/>
          </a:xfrm>
        </p:spPr>
        <p:txBody>
          <a:bodyPr/>
          <a:lstStyle/>
          <a:p>
            <a:fld id="{B99C5C6A-220F-4BF8-8EE0-EA654A93AA52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61937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C5C6A-220F-4BF8-8EE0-EA654A93AA52}" type="slidenum">
              <a:rPr lang="ru-RU" smtClean="0"/>
              <a:t>23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Отладочные комплекты для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K1921BK01T</a:t>
            </a:r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792189"/>
              </p:ext>
            </p:extLst>
          </p:nvPr>
        </p:nvGraphicFramePr>
        <p:xfrm>
          <a:off x="40460" y="595783"/>
          <a:ext cx="9063080" cy="6275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1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1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37687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7687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" name="Picture 6" descr="LDM-HELPER-K1921BK01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04" y="4131932"/>
            <a:ext cx="333375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Модуль разработчика MBA-К1921ВК01Т (MBS-NT32M4F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720" y="789546"/>
            <a:ext cx="2843616" cy="21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866831" y="2961754"/>
            <a:ext cx="4011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Мехатроника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-Про</a:t>
            </a:r>
          </a:p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MBS-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К1921ВК01Т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7781" y="6069335"/>
            <a:ext cx="4011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ЛДМСИС</a:t>
            </a:r>
          </a:p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LDM-HELPER-K1921BK01T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65433" y="6184970"/>
            <a:ext cx="4011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НПФ Вектор</a:t>
            </a:r>
          </a:p>
          <a:p>
            <a:pPr algn="ctr"/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VectorCARD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K1921BK01T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7781" y="2961754"/>
            <a:ext cx="4011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НИИЭТ</a:t>
            </a:r>
          </a:p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NIIET_1921BK01T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342" y="646331"/>
            <a:ext cx="2362874" cy="2379996"/>
          </a:xfrm>
          <a:prstGeom prst="rect">
            <a:avLst/>
          </a:prstGeom>
        </p:spPr>
      </p:pic>
      <p:pic>
        <p:nvPicPr>
          <p:cNvPr id="17" name="Picture 2" descr="Отладочный комплект motorcontro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131" y="3777607"/>
            <a:ext cx="3008791" cy="249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6101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C5C6A-220F-4BF8-8EE0-EA654A93AA52}" type="slidenum">
              <a:rPr lang="ru-RU" smtClean="0"/>
              <a:t>24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-9533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VectorCARD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K1921BK01T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 «НПФ Вектор»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49456" y="662839"/>
            <a:ext cx="54169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VectorCARD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подходят различные базовые платы от 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Texas Instruments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от макетной платы до высоковольтного инвертора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 descr="http://ru.farnell.com/productimages/large/en_US/46498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918" y="2811340"/>
            <a:ext cx="2926079" cy="269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1604" y="3401567"/>
            <a:ext cx="3162395" cy="3455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17" y="477843"/>
            <a:ext cx="3500823" cy="27754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539969"/>
            <a:ext cx="3962400" cy="231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5144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C5C6A-220F-4BF8-8EE0-EA654A93AA52}" type="slidenum">
              <a:rPr lang="ru-RU" smtClean="0"/>
              <a:t>25</a:t>
            </a:fld>
            <a:endParaRPr lang="ru-RU"/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0" y="0"/>
            <a:ext cx="9126538" cy="6100763"/>
            <a:chOff x="0" y="0"/>
            <a:chExt cx="5749" cy="3843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5749" cy="3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" y="42"/>
              <a:ext cx="2812" cy="2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99" y="734"/>
              <a:ext cx="178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Symbol" panose="05050102010706020507" pitchFamily="18" charset="2"/>
                </a:rPr>
                <a:t>·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76" y="734"/>
              <a:ext cx="147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Symbol" panose="05050102010706020507" pitchFamily="18" charset="2"/>
                </a:rPr>
                <a:t> 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57" y="754"/>
              <a:ext cx="109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Инвертор на </a:t>
              </a: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1286" y="754"/>
              <a:ext cx="16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1379" y="754"/>
              <a:ext cx="16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1472" y="754"/>
              <a:ext cx="23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В 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1630" y="754"/>
              <a:ext cx="19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U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1751" y="830"/>
              <a:ext cx="21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DC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1908" y="754"/>
              <a:ext cx="11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1954" y="754"/>
              <a:ext cx="15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с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257" y="957"/>
              <a:ext cx="2300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шунтовыми датчиками токов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99" y="1138"/>
              <a:ext cx="178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Symbol" panose="05050102010706020507" pitchFamily="18" charset="2"/>
                </a:rPr>
                <a:t>·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176" y="1138"/>
              <a:ext cx="147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Symbol" panose="05050102010706020507" pitchFamily="18" charset="2"/>
                </a:rPr>
                <a:t> 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257" y="1159"/>
              <a:ext cx="228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Гальванически развязанные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257" y="1360"/>
              <a:ext cx="156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интерфейсы связи 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1760" y="1360"/>
              <a:ext cx="42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CAN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2113" y="1360"/>
              <a:ext cx="16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, 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2171" y="1360"/>
              <a:ext cx="85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100" dirty="0">
                  <a:solidFill>
                    <a:srgbClr val="000000"/>
                  </a:solidFill>
                </a:rPr>
                <a:t>UART-USB</a:t>
              </a: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257" y="1561"/>
              <a:ext cx="345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SPI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99" y="1742"/>
              <a:ext cx="178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Symbol" panose="05050102010706020507" pitchFamily="18" charset="2"/>
                </a:rPr>
                <a:t>·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176" y="1742"/>
              <a:ext cx="147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Symbol" panose="05050102010706020507" pitchFamily="18" charset="2"/>
                </a:rPr>
                <a:t> 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72" name="Rectangle 31"/>
            <p:cNvSpPr>
              <a:spLocks noChangeArrowheads="1"/>
            </p:cNvSpPr>
            <p:nvPr/>
          </p:nvSpPr>
          <p:spPr bwMode="auto">
            <a:xfrm>
              <a:off x="257" y="1763"/>
              <a:ext cx="180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Синхронная машина с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73" name="Rectangle 32"/>
            <p:cNvSpPr>
              <a:spLocks noChangeArrowheads="1"/>
            </p:cNvSpPr>
            <p:nvPr/>
          </p:nvSpPr>
          <p:spPr bwMode="auto">
            <a:xfrm>
              <a:off x="257" y="1964"/>
              <a:ext cx="2802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постоянными магнитами на роторе</a:t>
              </a: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74" name="Rectangle 33"/>
            <p:cNvSpPr>
              <a:spLocks noChangeArrowheads="1"/>
            </p:cNvSpPr>
            <p:nvPr/>
          </p:nvSpPr>
          <p:spPr bwMode="auto">
            <a:xfrm>
              <a:off x="99" y="2146"/>
              <a:ext cx="17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Symbol" panose="05050102010706020507" pitchFamily="18" charset="2"/>
                </a:rPr>
                <a:t>·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75" name="Rectangle 34"/>
            <p:cNvSpPr>
              <a:spLocks noChangeArrowheads="1"/>
            </p:cNvSpPr>
            <p:nvPr/>
          </p:nvSpPr>
          <p:spPr bwMode="auto">
            <a:xfrm>
              <a:off x="176" y="2146"/>
              <a:ext cx="14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Symbol" panose="05050102010706020507" pitchFamily="18" charset="2"/>
                </a:rPr>
                <a:t> 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76" name="Rectangle 35"/>
            <p:cNvSpPr>
              <a:spLocks noChangeArrowheads="1"/>
            </p:cNvSpPr>
            <p:nvPr/>
          </p:nvSpPr>
          <p:spPr bwMode="auto">
            <a:xfrm>
              <a:off x="257" y="2167"/>
              <a:ext cx="1600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Датчики положения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79" name="Rectangle 36"/>
            <p:cNvSpPr>
              <a:spLocks noChangeArrowheads="1"/>
            </p:cNvSpPr>
            <p:nvPr/>
          </p:nvSpPr>
          <p:spPr bwMode="auto">
            <a:xfrm>
              <a:off x="257" y="2368"/>
              <a:ext cx="12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(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80" name="Rectangle 37"/>
            <p:cNvSpPr>
              <a:spLocks noChangeArrowheads="1"/>
            </p:cNvSpPr>
            <p:nvPr/>
          </p:nvSpPr>
          <p:spPr bwMode="auto">
            <a:xfrm>
              <a:off x="313" y="2368"/>
              <a:ext cx="312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инкрементальный и на эффекте Холла</a:t>
              </a: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81" name="Rectangle 38"/>
            <p:cNvSpPr>
              <a:spLocks noChangeArrowheads="1"/>
            </p:cNvSpPr>
            <p:nvPr/>
          </p:nvSpPr>
          <p:spPr bwMode="auto">
            <a:xfrm>
              <a:off x="3372" y="2368"/>
              <a:ext cx="12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)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82" name="Rectangle 39"/>
            <p:cNvSpPr>
              <a:spLocks noChangeArrowheads="1"/>
            </p:cNvSpPr>
            <p:nvPr/>
          </p:nvSpPr>
          <p:spPr bwMode="auto">
            <a:xfrm>
              <a:off x="99" y="2549"/>
              <a:ext cx="178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Symbol" panose="05050102010706020507" pitchFamily="18" charset="2"/>
                </a:rPr>
                <a:t>·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83" name="Rectangle 40"/>
            <p:cNvSpPr>
              <a:spLocks noChangeArrowheads="1"/>
            </p:cNvSpPr>
            <p:nvPr/>
          </p:nvSpPr>
          <p:spPr bwMode="auto">
            <a:xfrm>
              <a:off x="176" y="2549"/>
              <a:ext cx="147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Symbol" panose="05050102010706020507" pitchFamily="18" charset="2"/>
                </a:rPr>
                <a:t> 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84" name="Rectangle 41"/>
            <p:cNvSpPr>
              <a:spLocks noChangeArrowheads="1"/>
            </p:cNvSpPr>
            <p:nvPr/>
          </p:nvSpPr>
          <p:spPr bwMode="auto">
            <a:xfrm>
              <a:off x="257" y="2569"/>
              <a:ext cx="41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USB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85" name="Rectangle 42"/>
            <p:cNvSpPr>
              <a:spLocks noChangeArrowheads="1"/>
            </p:cNvSpPr>
            <p:nvPr/>
          </p:nvSpPr>
          <p:spPr bwMode="auto">
            <a:xfrm>
              <a:off x="601" y="2569"/>
              <a:ext cx="12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-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86" name="Rectangle 43"/>
            <p:cNvSpPr>
              <a:spLocks noChangeArrowheads="1"/>
            </p:cNvSpPr>
            <p:nvPr/>
          </p:nvSpPr>
          <p:spPr bwMode="auto">
            <a:xfrm>
              <a:off x="657" y="2569"/>
              <a:ext cx="502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JTAG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87" name="Rectangle 44"/>
            <p:cNvSpPr>
              <a:spLocks noChangeArrowheads="1"/>
            </p:cNvSpPr>
            <p:nvPr/>
          </p:nvSpPr>
          <p:spPr bwMode="auto">
            <a:xfrm>
              <a:off x="99" y="2753"/>
              <a:ext cx="17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Symbol" panose="05050102010706020507" pitchFamily="18" charset="2"/>
                </a:rPr>
                <a:t>·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88" name="Rectangle 45"/>
            <p:cNvSpPr>
              <a:spLocks noChangeArrowheads="1"/>
            </p:cNvSpPr>
            <p:nvPr/>
          </p:nvSpPr>
          <p:spPr bwMode="auto">
            <a:xfrm>
              <a:off x="176" y="2753"/>
              <a:ext cx="14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Symbol" panose="05050102010706020507" pitchFamily="18" charset="2"/>
                </a:rPr>
                <a:t> 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89" name="Rectangle 46"/>
            <p:cNvSpPr>
              <a:spLocks noChangeArrowheads="1"/>
            </p:cNvSpPr>
            <p:nvPr/>
          </p:nvSpPr>
          <p:spPr bwMode="auto">
            <a:xfrm>
              <a:off x="257" y="2774"/>
              <a:ext cx="1495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Среда разработки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90" name="Rectangle 47"/>
            <p:cNvSpPr>
              <a:spLocks noChangeArrowheads="1"/>
            </p:cNvSpPr>
            <p:nvPr/>
          </p:nvSpPr>
          <p:spPr bwMode="auto">
            <a:xfrm>
              <a:off x="1682" y="2774"/>
              <a:ext cx="115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91" name="Rectangle 48"/>
            <p:cNvSpPr>
              <a:spLocks noChangeArrowheads="1"/>
            </p:cNvSpPr>
            <p:nvPr/>
          </p:nvSpPr>
          <p:spPr bwMode="auto">
            <a:xfrm>
              <a:off x="1728" y="2774"/>
              <a:ext cx="711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на базе 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92" name="Rectangle 49"/>
            <p:cNvSpPr>
              <a:spLocks noChangeArrowheads="1"/>
            </p:cNvSpPr>
            <p:nvPr/>
          </p:nvSpPr>
          <p:spPr bwMode="auto">
            <a:xfrm>
              <a:off x="2365" y="2774"/>
              <a:ext cx="617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Eclipse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93" name="Rectangle 50"/>
            <p:cNvSpPr>
              <a:spLocks noChangeArrowheads="1"/>
            </p:cNvSpPr>
            <p:nvPr/>
          </p:nvSpPr>
          <p:spPr bwMode="auto">
            <a:xfrm>
              <a:off x="99" y="2956"/>
              <a:ext cx="17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Symbol" panose="05050102010706020507" pitchFamily="18" charset="2"/>
                </a:rPr>
                <a:t>·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94" name="Rectangle 51"/>
            <p:cNvSpPr>
              <a:spLocks noChangeArrowheads="1"/>
            </p:cNvSpPr>
            <p:nvPr/>
          </p:nvSpPr>
          <p:spPr bwMode="auto">
            <a:xfrm>
              <a:off x="176" y="2956"/>
              <a:ext cx="14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Symbol" panose="05050102010706020507" pitchFamily="18" charset="2"/>
                </a:rPr>
                <a:t> 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95" name="Rectangle 52"/>
            <p:cNvSpPr>
              <a:spLocks noChangeArrowheads="1"/>
            </p:cNvSpPr>
            <p:nvPr/>
          </p:nvSpPr>
          <p:spPr bwMode="auto">
            <a:xfrm>
              <a:off x="257" y="2977"/>
              <a:ext cx="701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ПО для </a:t>
              </a: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96" name="Rectangle 53"/>
            <p:cNvSpPr>
              <a:spLocks noChangeArrowheads="1"/>
            </p:cNvSpPr>
            <p:nvPr/>
          </p:nvSpPr>
          <p:spPr bwMode="auto">
            <a:xfrm>
              <a:off x="886" y="2977"/>
              <a:ext cx="188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K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97" name="Rectangle 54"/>
            <p:cNvSpPr>
              <a:spLocks noChangeArrowheads="1"/>
            </p:cNvSpPr>
            <p:nvPr/>
          </p:nvSpPr>
          <p:spPr bwMode="auto">
            <a:xfrm>
              <a:off x="998" y="2977"/>
              <a:ext cx="449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1921</a:t>
              </a: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98" name="Rectangle 55"/>
            <p:cNvSpPr>
              <a:spLocks noChangeArrowheads="1"/>
            </p:cNvSpPr>
            <p:nvPr/>
          </p:nvSpPr>
          <p:spPr bwMode="auto">
            <a:xfrm>
              <a:off x="1370" y="2977"/>
              <a:ext cx="293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BK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99" name="Rectangle 56"/>
            <p:cNvSpPr>
              <a:spLocks noChangeArrowheads="1"/>
            </p:cNvSpPr>
            <p:nvPr/>
          </p:nvSpPr>
          <p:spPr bwMode="auto">
            <a:xfrm>
              <a:off x="1593" y="2977"/>
              <a:ext cx="261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01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00" name="Rectangle 57"/>
            <p:cNvSpPr>
              <a:spLocks noChangeArrowheads="1"/>
            </p:cNvSpPr>
            <p:nvPr/>
          </p:nvSpPr>
          <p:spPr bwMode="auto">
            <a:xfrm>
              <a:off x="1779" y="2977"/>
              <a:ext cx="220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 </a:t>
              </a: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01" name="Rectangle 58"/>
            <p:cNvSpPr>
              <a:spLocks noChangeArrowheads="1"/>
            </p:cNvSpPr>
            <p:nvPr/>
          </p:nvSpPr>
          <p:spPr bwMode="auto">
            <a:xfrm>
              <a:off x="1928" y="2977"/>
              <a:ext cx="1442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в исходных кодах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02" name="Rectangle 59"/>
            <p:cNvSpPr>
              <a:spLocks noChangeArrowheads="1"/>
            </p:cNvSpPr>
            <p:nvPr/>
          </p:nvSpPr>
          <p:spPr bwMode="auto">
            <a:xfrm>
              <a:off x="3297" y="2977"/>
              <a:ext cx="167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, 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03" name="Rectangle 60"/>
            <p:cNvSpPr>
              <a:spLocks noChangeArrowheads="1"/>
            </p:cNvSpPr>
            <p:nvPr/>
          </p:nvSpPr>
          <p:spPr bwMode="auto">
            <a:xfrm>
              <a:off x="3390" y="2977"/>
              <a:ext cx="2038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реализующее векторное 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04" name="Rectangle 61"/>
            <p:cNvSpPr>
              <a:spLocks noChangeArrowheads="1"/>
            </p:cNvSpPr>
            <p:nvPr/>
          </p:nvSpPr>
          <p:spPr bwMode="auto">
            <a:xfrm>
              <a:off x="257" y="3178"/>
              <a:ext cx="993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управление</a:t>
              </a: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05" name="Rectangle 62"/>
            <p:cNvSpPr>
              <a:spLocks noChangeArrowheads="1"/>
            </p:cNvSpPr>
            <p:nvPr/>
          </p:nvSpPr>
          <p:spPr bwMode="auto">
            <a:xfrm>
              <a:off x="99" y="3359"/>
              <a:ext cx="178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Symbol" panose="05050102010706020507" pitchFamily="18" charset="2"/>
                </a:rPr>
                <a:t>·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06" name="Rectangle 63"/>
            <p:cNvSpPr>
              <a:spLocks noChangeArrowheads="1"/>
            </p:cNvSpPr>
            <p:nvPr/>
          </p:nvSpPr>
          <p:spPr bwMode="auto">
            <a:xfrm>
              <a:off x="176" y="3359"/>
              <a:ext cx="147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Symbol" panose="05050102010706020507" pitchFamily="18" charset="2"/>
                </a:rPr>
                <a:t> 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07" name="Rectangle 64"/>
            <p:cNvSpPr>
              <a:spLocks noChangeArrowheads="1"/>
            </p:cNvSpPr>
            <p:nvPr/>
          </p:nvSpPr>
          <p:spPr bwMode="auto">
            <a:xfrm>
              <a:off x="257" y="3380"/>
              <a:ext cx="316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ПО компьютера для параметрирования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08" name="Rectangle 65"/>
            <p:cNvSpPr>
              <a:spLocks noChangeArrowheads="1"/>
            </p:cNvSpPr>
            <p:nvPr/>
          </p:nvSpPr>
          <p:spPr bwMode="auto">
            <a:xfrm>
              <a:off x="3358" y="3380"/>
              <a:ext cx="16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, 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09" name="Rectangle 66"/>
            <p:cNvSpPr>
              <a:spLocks noChangeArrowheads="1"/>
            </p:cNvSpPr>
            <p:nvPr/>
          </p:nvSpPr>
          <p:spPr bwMode="auto">
            <a:xfrm>
              <a:off x="3451" y="3380"/>
              <a:ext cx="197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управления приводом и 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10" name="Rectangle 67"/>
            <p:cNvSpPr>
              <a:spLocks noChangeArrowheads="1"/>
            </p:cNvSpPr>
            <p:nvPr/>
          </p:nvSpPr>
          <p:spPr bwMode="auto">
            <a:xfrm>
              <a:off x="257" y="3580"/>
              <a:ext cx="270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осциллографирования процессов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11" name="Rectangle 68"/>
            <p:cNvSpPr>
              <a:spLocks noChangeArrowheads="1"/>
            </p:cNvSpPr>
            <p:nvPr/>
          </p:nvSpPr>
          <p:spPr bwMode="auto">
            <a:xfrm>
              <a:off x="272" y="53"/>
              <a:ext cx="2659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1" i="0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Комплектация для управления </a:t>
              </a:r>
              <a:endParaRPr kumimoji="0" lang="ru-RU" sz="18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3112" name="Rectangle 69"/>
            <p:cNvSpPr>
              <a:spLocks noChangeArrowheads="1"/>
            </p:cNvSpPr>
            <p:nvPr/>
          </p:nvSpPr>
          <p:spPr bwMode="auto">
            <a:xfrm>
              <a:off x="748" y="252"/>
              <a:ext cx="1690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электродвигателем </a:t>
              </a: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3113" name="Rectangle 70"/>
            <p:cNvSpPr>
              <a:spLocks noChangeArrowheads="1"/>
            </p:cNvSpPr>
            <p:nvPr/>
          </p:nvSpPr>
          <p:spPr bwMode="auto">
            <a:xfrm>
              <a:off x="989" y="454"/>
              <a:ext cx="135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(</a:t>
              </a: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14" name="Rectangle 71"/>
            <p:cNvSpPr>
              <a:spLocks noChangeArrowheads="1"/>
            </p:cNvSpPr>
            <p:nvPr/>
          </p:nvSpPr>
          <p:spPr bwMode="auto">
            <a:xfrm>
              <a:off x="1044" y="454"/>
              <a:ext cx="1056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motorcontrol</a:t>
              </a: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3115" name="Rectangle 72"/>
            <p:cNvSpPr>
              <a:spLocks noChangeArrowheads="1"/>
            </p:cNvSpPr>
            <p:nvPr/>
          </p:nvSpPr>
          <p:spPr bwMode="auto">
            <a:xfrm>
              <a:off x="2085" y="454"/>
              <a:ext cx="136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)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77" name="Прямоугольник 76"/>
          <p:cNvSpPr/>
          <p:nvPr/>
        </p:nvSpPr>
        <p:spPr>
          <a:xfrm>
            <a:off x="1914371" y="6336533"/>
            <a:ext cx="4719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Подробнее – на сайте </a:t>
            </a:r>
            <a:r>
              <a:rPr lang="ru-RU" b="1" dirty="0">
                <a:solidFill>
                  <a:srgbClr val="0070C0"/>
                </a:solidFill>
                <a:hlinkClick r:id="rId3"/>
              </a:rPr>
              <a:t>http://motorcontrol.ru/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71" name="Picture 2" descr="Отладочный комплект motorcontro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1" y="26874"/>
            <a:ext cx="4266151" cy="353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6700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C5C6A-220F-4BF8-8EE0-EA654A93AA52}" type="slidenum">
              <a:rPr lang="ru-RU" smtClean="0"/>
              <a:t>26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-21804" y="-77334"/>
            <a:ext cx="9165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Какие недостатки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K1921BK01T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можно отметить уже сейчас?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21804" y="667292"/>
            <a:ext cx="916580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микроконтроллере есть ряд ошибок в аппаратной части.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не работает встроенный датчик температуры, есть ограничения по работе мультиплексора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GPIO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другие.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точки зрения ООО «НПФ Вектор» обнаруженные проблемы не критические. Использовать МК можно.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«Прошить» МК можно только через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JTAG.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программатора по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RS, CAN, SPI. 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НИИЭТ в силах разработать эти программаторы и встроить в загрузчик для новых поставок МК.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АЦП микроконтроллера требует персональной калибровки каждого канала.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калибровки измеряемые величины плавают (0.8%) от экземпляра к экземпляру.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НИИЭТ в силах программировать калибровочную таблицу АЦП во 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flash 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 заводе».</a:t>
            </a:r>
          </a:p>
        </p:txBody>
      </p:sp>
    </p:spTree>
    <p:extLst>
      <p:ext uri="{BB962C8B-B14F-4D97-AF65-F5344CB8AC3E}">
        <p14:creationId xmlns:p14="http://schemas.microsoft.com/office/powerpoint/2010/main" val="20073706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страница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51140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относительно «безболезненно»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перенести программное обеспечение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 TMS320F2810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на НИИЭТ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K1921BK01T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целочисленной арифметике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реализовав собственные библиотечные функции на Си –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проигрыш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вычислениях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более 20%.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более низкой частоты ядра, придется оптимизировать ПО.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использовании стандартных библиотек работы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плавающей точкой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встроенных в компиляторы, вычисление происходит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медленнее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чем с целыми числами в формате 8.24.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плавающую точку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смысл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разработке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нуля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этом требуется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найти «быструю» библиотеку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функций синуса, арктангенса, квадратного корня и т.п.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Бесплатный компилятор с открытыми исходными кодами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GCC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со средой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Eclipse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представляют собой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превосходный инструментарий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разработки, однако непростой в конфигурировании.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99C5C6A-220F-4BF8-8EE0-EA654A93AA52}" type="slidenum">
              <a:rPr lang="ru-RU" smtClean="0"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08319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15629" y="-67992"/>
            <a:ext cx="416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Немного рекламы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23220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«НПФ Вектор» предлагает готовые решения </a:t>
            </a:r>
          </a:p>
          <a:p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микроконтроллера НИИЭТ 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K1921BK01T</a:t>
            </a:r>
            <a:endParaRPr lang="ru-RU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Контроллер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базе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K1921BK01T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задач электропривода и источников питания на отечественных компонентах.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Среду разработки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Vector IDE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K1921BK01T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сборку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GCC+Eclipse+OpenOCD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Быструю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приближенных целочисленных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вычислений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IQ2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цифрового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электродвигателями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источниками питания: ПИД-регулятор, цифровой фильтр первого порядка, фазные и координатные преобразования, блок кривой U/f,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задатчик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интенсивности и другие модули.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 модули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K1921BK01T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модуль векторной ШИМ, драйвер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CANopen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драйвер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MODBUS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модуль обработки датчика положения ротора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энкодер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на элементах Холла),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драйвер энергонезависимой памяти, программатор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flash-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памяти по интерфейсу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бутлоадер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Отладочный комплект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векторного управления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электродвигателем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исходными кодами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Си, работающий «из коробки».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819611" y="910456"/>
            <a:ext cx="2413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70C0"/>
                </a:solidFill>
                <a:hlinkClick r:id="rId2"/>
              </a:rPr>
              <a:t>http://motorcontrol.ru/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19641" y="1204408"/>
            <a:ext cx="1968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404040"/>
                </a:solidFill>
                <a:latin typeface="Times New Roman" panose="02020603050405020304" pitchFamily="18" charset="0"/>
              </a:rPr>
              <a:t>+7-(495)-303-3754</a:t>
            </a:r>
            <a:endParaRPr lang="ru-RU" b="1" dirty="0"/>
          </a:p>
        </p:txBody>
      </p:sp>
      <p:pic>
        <p:nvPicPr>
          <p:cNvPr id="1026" name="Picture 2" descr="SIG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611" y="0"/>
            <a:ext cx="1003300" cy="910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60164" y="-63500"/>
            <a:ext cx="1744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НПФ Вектор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99C5C6A-220F-4BF8-8EE0-EA654A93AA52}" type="slidenum">
              <a:rPr lang="ru-RU" smtClean="0"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643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6563"/>
            <a:ext cx="9144000" cy="41063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Сравнение с другими отечественными МК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60897" y="555359"/>
            <a:ext cx="337624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1986ВЕ91Т</a:t>
            </a:r>
          </a:p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«ПКК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Миландр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6948" y="1871296"/>
            <a:ext cx="4048125" cy="52646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Cortex-M3</a:t>
            </a:r>
            <a:r>
              <a:rPr lang="ru-RU" dirty="0"/>
              <a:t> </a:t>
            </a:r>
            <a:r>
              <a:rPr lang="en-US" dirty="0"/>
              <a:t>8</a:t>
            </a:r>
            <a:r>
              <a:rPr lang="ru-RU" dirty="0"/>
              <a:t>0МГц</a:t>
            </a:r>
          </a:p>
          <a:p>
            <a:pPr algn="ctr"/>
            <a:r>
              <a:rPr lang="ru-RU" dirty="0"/>
              <a:t>128 КБ </a:t>
            </a:r>
            <a:r>
              <a:rPr lang="en-US" dirty="0"/>
              <a:t>Flash</a:t>
            </a:r>
            <a:r>
              <a:rPr lang="ru-RU" dirty="0"/>
              <a:t>, 32 КБ ОЗУ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96948" y="3047686"/>
            <a:ext cx="4048125" cy="34643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CAN</a:t>
            </a:r>
            <a:r>
              <a:rPr lang="ru-RU" dirty="0"/>
              <a:t>, </a:t>
            </a:r>
            <a:r>
              <a:rPr lang="en-US" dirty="0"/>
              <a:t>UART</a:t>
            </a:r>
            <a:r>
              <a:rPr lang="ru-RU" dirty="0"/>
              <a:t>, </a:t>
            </a:r>
            <a:r>
              <a:rPr lang="en-US" dirty="0"/>
              <a:t>SPI</a:t>
            </a:r>
            <a:r>
              <a:rPr lang="ru-RU" dirty="0"/>
              <a:t>, </a:t>
            </a:r>
            <a:r>
              <a:rPr lang="en-US" dirty="0"/>
              <a:t>I2C,</a:t>
            </a:r>
            <a:r>
              <a:rPr lang="ru-RU" dirty="0"/>
              <a:t> </a:t>
            </a:r>
            <a:r>
              <a:rPr lang="en-US" dirty="0"/>
              <a:t>USB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96948" y="4017942"/>
            <a:ext cx="4048125" cy="35012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АЦП: 2шт, 1 </a:t>
            </a:r>
            <a:r>
              <a:rPr lang="ru-RU" dirty="0" err="1"/>
              <a:t>Мвыб</a:t>
            </a:r>
            <a:r>
              <a:rPr lang="ru-RU" dirty="0"/>
              <a:t>/с, 24 канала, 12бит</a:t>
            </a:r>
            <a:endParaRPr lang="en-US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96948" y="1500537"/>
            <a:ext cx="8950103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Ядро</a:t>
            </a:r>
            <a:r>
              <a:rPr lang="en-US" dirty="0"/>
              <a:t> </a:t>
            </a:r>
            <a:r>
              <a:rPr lang="ru-RU" dirty="0"/>
              <a:t>и</a:t>
            </a:r>
            <a:r>
              <a:rPr lang="en-US" dirty="0"/>
              <a:t> </a:t>
            </a:r>
            <a:r>
              <a:rPr lang="ru-RU" dirty="0"/>
              <a:t>память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96948" y="2696274"/>
            <a:ext cx="8950103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Интерфейсы связи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96948" y="3646468"/>
            <a:ext cx="8950103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Motorcontrol</a:t>
            </a:r>
            <a:r>
              <a:rPr lang="en-US" dirty="0"/>
              <a:t> </a:t>
            </a:r>
            <a:r>
              <a:rPr lang="ru-RU" dirty="0"/>
              <a:t>периферия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5946287" y="555359"/>
            <a:ext cx="246772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K1921BK01T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ОАО «НИИЭТ»</a:t>
            </a: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4998926" y="1849648"/>
            <a:ext cx="4048124" cy="74846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Cortex-M4F</a:t>
            </a:r>
            <a:r>
              <a:rPr lang="ru-RU" dirty="0"/>
              <a:t> 100МГц</a:t>
            </a:r>
          </a:p>
          <a:p>
            <a:pPr algn="ctr"/>
            <a:r>
              <a:rPr lang="ru-RU" dirty="0"/>
              <a:t>1 МБ </a:t>
            </a:r>
            <a:r>
              <a:rPr lang="en-US" dirty="0"/>
              <a:t>Flash, </a:t>
            </a:r>
            <a:r>
              <a:rPr lang="ru-RU" dirty="0"/>
              <a:t>192КБ ОЗУ, </a:t>
            </a:r>
          </a:p>
          <a:p>
            <a:pPr algn="ctr"/>
            <a:r>
              <a:rPr lang="en-US" dirty="0"/>
              <a:t>64 </a:t>
            </a:r>
            <a:r>
              <a:rPr lang="ru-RU" dirty="0"/>
              <a:t>КБ польз. </a:t>
            </a:r>
            <a:r>
              <a:rPr lang="en-US" dirty="0"/>
              <a:t>flash</a:t>
            </a:r>
            <a:endParaRPr lang="ru-RU" dirty="0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4998925" y="3043683"/>
            <a:ext cx="4048125" cy="35044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CAN</a:t>
            </a:r>
            <a:r>
              <a:rPr lang="ru-RU" dirty="0"/>
              <a:t>, </a:t>
            </a:r>
            <a:r>
              <a:rPr lang="en-US" dirty="0"/>
              <a:t>UART</a:t>
            </a:r>
            <a:r>
              <a:rPr lang="ru-RU" dirty="0"/>
              <a:t>, </a:t>
            </a:r>
            <a:r>
              <a:rPr lang="en-US" dirty="0"/>
              <a:t>SPI</a:t>
            </a:r>
            <a:r>
              <a:rPr lang="ru-RU" dirty="0"/>
              <a:t>, </a:t>
            </a:r>
            <a:r>
              <a:rPr lang="en-US" dirty="0"/>
              <a:t>I2C, USB, Ethernet</a:t>
            </a: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4998926" y="4017942"/>
            <a:ext cx="4048125" cy="35012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АЦП: 12шт, 2 </a:t>
            </a:r>
            <a:r>
              <a:rPr lang="ru-RU" dirty="0" err="1"/>
              <a:t>Мвыб</a:t>
            </a:r>
            <a:r>
              <a:rPr lang="ru-RU" dirty="0"/>
              <a:t>/с, 24 канала, 12бит</a:t>
            </a:r>
            <a:endParaRPr lang="en-US" dirty="0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96947" y="4883434"/>
            <a:ext cx="4048125" cy="55636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ШИМ + </a:t>
            </a:r>
            <a:r>
              <a:rPr lang="en-US" dirty="0"/>
              <a:t>CAP</a:t>
            </a:r>
            <a:r>
              <a:rPr lang="ru-RU" dirty="0"/>
              <a:t>: </a:t>
            </a:r>
            <a:r>
              <a:rPr lang="en-US" dirty="0"/>
              <a:t>3</a:t>
            </a:r>
            <a:r>
              <a:rPr lang="ru-RU" dirty="0"/>
              <a:t> таймера с функцией ШИМ/захват по выбору (8 выходов).</a:t>
            </a:r>
            <a:endParaRPr lang="en-US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96947" y="5405003"/>
            <a:ext cx="38401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FF0000"/>
                </a:solidFill>
              </a:rPr>
              <a:t>(Слабый менеджер ШИМ, нет многих нужных </a:t>
            </a:r>
            <a:r>
              <a:rPr lang="en-US" sz="1400" dirty="0" err="1">
                <a:solidFill>
                  <a:srgbClr val="FF0000"/>
                </a:solidFill>
              </a:rPr>
              <a:t>motorcontrol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ru-RU" sz="1400" dirty="0">
                <a:solidFill>
                  <a:srgbClr val="FF0000"/>
                </a:solidFill>
              </a:rPr>
              <a:t>опций )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4998925" y="4434737"/>
            <a:ext cx="4048125" cy="92723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ШИМ: 9 модулей ШИМ, 18 выходов. </a:t>
            </a:r>
          </a:p>
          <a:p>
            <a:pPr algn="ctr"/>
            <a:r>
              <a:rPr lang="ru-RU" dirty="0"/>
              <a:t>6 модулей высокого разрешения. Гибкий менеджер конфигурирования</a:t>
            </a:r>
            <a:endParaRPr lang="en-US" dirty="0"/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4998925" y="5422376"/>
            <a:ext cx="4048125" cy="33012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Модуль захвата</a:t>
            </a:r>
            <a:r>
              <a:rPr lang="en-US" dirty="0"/>
              <a:t> (CAP)</a:t>
            </a:r>
            <a:r>
              <a:rPr lang="ru-RU" dirty="0"/>
              <a:t>: 6 модулей</a:t>
            </a:r>
            <a:endParaRPr lang="en-US" dirty="0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4998925" y="5822426"/>
            <a:ext cx="4048125" cy="56884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Модуль квадратурного декодера </a:t>
            </a:r>
            <a:r>
              <a:rPr lang="en-US" dirty="0"/>
              <a:t>(</a:t>
            </a:r>
            <a:r>
              <a:rPr lang="en-US" dirty="0" err="1"/>
              <a:t>eQEP</a:t>
            </a:r>
            <a:r>
              <a:rPr lang="en-US" dirty="0"/>
              <a:t>)</a:t>
            </a:r>
            <a:r>
              <a:rPr lang="ru-RU" dirty="0"/>
              <a:t>: </a:t>
            </a:r>
            <a:r>
              <a:rPr lang="en-US" dirty="0"/>
              <a:t>2</a:t>
            </a:r>
            <a:r>
              <a:rPr lang="ru-RU" dirty="0"/>
              <a:t> модуля</a:t>
            </a:r>
            <a:endParaRPr lang="en-US" dirty="0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4998924" y="6464929"/>
            <a:ext cx="4048125" cy="25487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Модуль аналоговых компараторов: 3</a:t>
            </a:r>
            <a:endParaRPr lang="en-US" dirty="0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96947" y="4424363"/>
            <a:ext cx="4048125" cy="39426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ЦАП: 2шт, 12 разрядов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735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.kontest.ru/g/000/000/219/740/stlinkv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206" y="4645411"/>
            <a:ext cx="2339540" cy="221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6502" y="1952625"/>
            <a:ext cx="1676285" cy="35406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программного обеспечения для 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K1921BK01T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4387" y="523220"/>
            <a:ext cx="88152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эмуляторы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JTAG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подходят?</a:t>
            </a:r>
          </a:p>
          <a:p>
            <a:pPr algn="ctr"/>
            <a:r>
              <a:rPr lang="ru-RU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Подходят любые </a:t>
            </a: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JTAG </a:t>
            </a:r>
            <a:r>
              <a:rPr lang="ru-RU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Cortex-M4F!</a:t>
            </a:r>
            <a:endParaRPr lang="ru-RU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387" y="1600438"/>
            <a:ext cx="881522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Нами были успешно испытаны:</a:t>
            </a: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J-link v8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производства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Segger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Качественный аналог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J-link – Jet-link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v8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Недорогой аналог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J-link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(за 1000р)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ST-link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v2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99C5C6A-220F-4BF8-8EE0-EA654A93AA52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373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Какую среду разработки и компиляторы выбрать для программирования на языке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C++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238648" y="5806286"/>
            <a:ext cx="28091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Eclipse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GCC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OpenOCD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39700" y="1841276"/>
            <a:ext cx="252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IAR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EWARM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495300" y="2391652"/>
            <a:ext cx="3035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Keil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uVision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авая фигурная скобка 1"/>
          <p:cNvSpPr/>
          <p:nvPr/>
        </p:nvSpPr>
        <p:spPr>
          <a:xfrm>
            <a:off x="2221266" y="1848046"/>
            <a:ext cx="349251" cy="1073596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857501" y="1708864"/>
            <a:ext cx="6286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Популярные коммерческие среды разработки с собственными компиляторами.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Цена на 2016г – около 400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 рабочее место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56635" y="4618057"/>
            <a:ext cx="61873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Инструментарий с открытым исходным кодом. По удобству превосходит платные аналоги, однако имеет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порог вхождения (сложно настроить и разобраться)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авая фигурная скобка 14"/>
          <p:cNvSpPr/>
          <p:nvPr/>
        </p:nvSpPr>
        <p:spPr>
          <a:xfrm>
            <a:off x="2402641" y="4158758"/>
            <a:ext cx="349251" cy="2601635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86600" y="6522653"/>
            <a:ext cx="2057400" cy="365125"/>
          </a:xfrm>
        </p:spPr>
        <p:txBody>
          <a:bodyPr/>
          <a:lstStyle/>
          <a:p>
            <a:fld id="{B99C5C6A-220F-4BF8-8EE0-EA654A93AA52}" type="slidenum">
              <a:rPr lang="ru-RU" smtClean="0"/>
              <a:t>5</a:t>
            </a:fld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-1" y="3138240"/>
            <a:ext cx="3465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Codemaster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++[ARM]</a:t>
            </a:r>
          </a:p>
        </p:txBody>
      </p:sp>
      <p:sp>
        <p:nvSpPr>
          <p:cNvPr id="17" name="Правая фигурная скобка 16"/>
          <p:cNvSpPr/>
          <p:nvPr/>
        </p:nvSpPr>
        <p:spPr>
          <a:xfrm>
            <a:off x="3290499" y="3162403"/>
            <a:ext cx="349251" cy="51397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862710" y="2958429"/>
            <a:ext cx="5281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Отечественная среда разработки (ООО "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Фитон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").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редактирования кода недостаточно развиты.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324528" y="4064061"/>
            <a:ext cx="28091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QT Creator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GCC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OpenOCD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470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6350" y="1815844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IAR</a:t>
            </a: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EWARM, </a:t>
            </a:r>
            <a:r>
              <a:rPr lang="en-US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Keil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uVision</a:t>
            </a: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имеют возможность написать свой программатор. 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Программатор реализован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доступен на интернет-форуме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НИИЭТ.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6350" y="5039706"/>
            <a:ext cx="897961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Eclipse</a:t>
            </a: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QT Creator</a:t>
            </a: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GCC</a:t>
            </a: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OpenOCD</a:t>
            </a: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для поддержки своего алгоритма программирования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flash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доработать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OpenOCD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Программатор реализован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доступен на интернет-форуме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НИИЭТ.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Программирование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flash-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памяти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K1921BK01T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2900" y="515827"/>
            <a:ext cx="797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это делается для популярных сред разработки?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80250" y="6492875"/>
            <a:ext cx="2057400" cy="365125"/>
          </a:xfrm>
        </p:spPr>
        <p:txBody>
          <a:bodyPr/>
          <a:lstStyle/>
          <a:p>
            <a:fld id="{B99C5C6A-220F-4BF8-8EE0-EA654A93AA52}" type="slidenum">
              <a:rPr lang="ru-RU" smtClean="0"/>
              <a:t>6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-6350" y="364072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Codemaster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++[ARM]</a:t>
            </a: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имеет встроенную поддержку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K1921BK01T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включая программатор.</a:t>
            </a:r>
          </a:p>
        </p:txBody>
      </p:sp>
    </p:spTree>
    <p:extLst>
      <p:ext uri="{BB962C8B-B14F-4D97-AF65-F5344CB8AC3E}">
        <p14:creationId xmlns:p14="http://schemas.microsoft.com/office/powerpoint/2010/main" val="4188619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C5C6A-220F-4BF8-8EE0-EA654A93AA52}" type="slidenum">
              <a:rPr lang="ru-RU" smtClean="0"/>
              <a:t>7</a:t>
            </a:fld>
            <a:endParaRPr lang="ru-RU"/>
          </a:p>
        </p:txBody>
      </p:sp>
      <p:pic>
        <p:nvPicPr>
          <p:cNvPr id="3074" name="Picture 2" descr="vector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80916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Открытая бесплатная среда разработки для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K1921BK01T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3825" y="2832101"/>
            <a:ext cx="85534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Eclipse</a:t>
            </a: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(редактирование кода)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GCC</a:t>
            </a: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ARM</a:t>
            </a: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(набор свободных компиляторов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OpenOCD</a:t>
            </a: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(драйвер программатора и отладчика)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GNU ARM plugin</a:t>
            </a: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(плагин для соединения всего вместе)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Конфигурационные файлы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(настройка конфигурации для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K1921BK01T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(Мигание светодиодом, запуск таймера, ШИМ и прочее для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K1921BK01T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57350" y="1251130"/>
            <a:ext cx="73056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«НПФ Вектор» создали и выложили в открытый доступ готовую сборку открытого инструментария для разработки под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K1921BK01T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Си – </a:t>
            </a: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Vector IDE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Vector IDE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из: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171450" y="605967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скачать на сайте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http://motorcontrol.ru/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(без регистрации и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SMS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:)</a:t>
            </a:r>
          </a:p>
        </p:txBody>
      </p:sp>
    </p:spTree>
    <p:extLst>
      <p:ext uri="{BB962C8B-B14F-4D97-AF65-F5344CB8AC3E}">
        <p14:creationId xmlns:p14="http://schemas.microsoft.com/office/powerpoint/2010/main" val="2379779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C5C6A-220F-4BF8-8EE0-EA654A93AA52}" type="slidenum">
              <a:rPr lang="ru-RU" smtClean="0"/>
              <a:t>8</a:t>
            </a:fld>
            <a:endParaRPr lang="ru-RU"/>
          </a:p>
        </p:txBody>
      </p:sp>
      <p:pic>
        <p:nvPicPr>
          <p:cNvPr id="4098" name="Picture 2" descr="VectorIDE_debug_mo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8974"/>
            <a:ext cx="9144000" cy="606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179" y="129230"/>
            <a:ext cx="90734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Vector IDE</a:t>
            </a: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«Классический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Eclipse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для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K1921BK01T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55502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C5C6A-220F-4BF8-8EE0-EA654A93AA52}" type="slidenum">
              <a:rPr lang="ru-RU" smtClean="0"/>
              <a:t>9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8179" y="129230"/>
            <a:ext cx="88639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работы с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K1921BK01T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поддержка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807805"/>
            <a:ext cx="8553450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по «миганию светодиодом», запуску ШИМ есть в комплекте с 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Vector IDE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motorcontrol.ru/vector-ide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по работе с АЦП, 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UART, 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часами и так далее есть в </a:t>
            </a:r>
            <a:r>
              <a:rPr lang="ru-RU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репозитории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Bitbucket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НИИЭТ (</a:t>
            </a:r>
            <a:r>
              <a:rPr lang="en-US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bitbucket.org/niietcm4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проекта для 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IAR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Keil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на интернет-форуме НИИЭТ (</a:t>
            </a:r>
            <a:r>
              <a:rPr lang="en-US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forum.niiet.ru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Также там есть обсуждение открытых средств разработки.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Техническая поддержка по микроконтроллеру производится на интернет-форуме НИИЭТ (</a:t>
            </a:r>
            <a:r>
              <a:rPr lang="en-US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forum.niiet.ru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по примерам и заголовочным файлам на ресурсе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Bitbucket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НИИЭТ (</a:t>
            </a:r>
            <a:r>
              <a:rPr lang="en-US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bitbucket.org/niietcm4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по среде 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Vector IDE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вопросам управления электродвигателем на интернет-форуме НПФ Вектор (</a:t>
            </a:r>
            <a:r>
              <a:rPr lang="en-US" sz="2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motorcontrol.ru/forum/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7652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8512</TotalTime>
  <Words>1916</Words>
  <Application>Microsoft Office PowerPoint</Application>
  <PresentationFormat>Экран (4:3)</PresentationFormat>
  <Paragraphs>360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7" baseType="lpstr">
      <vt:lpstr>Arial</vt:lpstr>
      <vt:lpstr>Calibri</vt:lpstr>
      <vt:lpstr>Calibri Light</vt:lpstr>
      <vt:lpstr>Consolas</vt:lpstr>
      <vt:lpstr>Symbol</vt:lpstr>
      <vt:lpstr>Tempus Sans ITC</vt:lpstr>
      <vt:lpstr>Times New Roman</vt:lpstr>
      <vt:lpstr>Wingdings</vt:lpstr>
      <vt:lpstr>Тема Office</vt:lpstr>
      <vt:lpstr>Презентация PowerPoint</vt:lpstr>
      <vt:lpstr>Микроконтроллер K1921BK01T ARM 100 MHz (НИИЭТ Воронеж)</vt:lpstr>
      <vt:lpstr>Сравнение с другими отечественными МК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Шпак</dc:creator>
  <cp:lastModifiedBy>max</cp:lastModifiedBy>
  <cp:revision>478</cp:revision>
  <cp:lastPrinted>2015-03-24T17:25:18Z</cp:lastPrinted>
  <dcterms:created xsi:type="dcterms:W3CDTF">2015-01-22T15:00:13Z</dcterms:created>
  <dcterms:modified xsi:type="dcterms:W3CDTF">2016-10-27T08:40:06Z</dcterms:modified>
</cp:coreProperties>
</file>